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4.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8.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 id="2147483684" r:id="rId2"/>
    <p:sldMasterId id="2147483686" r:id="rId3"/>
    <p:sldMasterId id="2147483792" r:id="rId4"/>
  </p:sldMasterIdLst>
  <p:notesMasterIdLst>
    <p:notesMasterId r:id="rId67"/>
  </p:notesMasterIdLst>
  <p:handoutMasterIdLst>
    <p:handoutMasterId r:id="rId68"/>
  </p:handoutMasterIdLst>
  <p:sldIdLst>
    <p:sldId id="256" r:id="rId5"/>
    <p:sldId id="259" r:id="rId6"/>
    <p:sldId id="260" r:id="rId7"/>
    <p:sldId id="1740" r:id="rId8"/>
    <p:sldId id="261" r:id="rId9"/>
    <p:sldId id="1741" r:id="rId10"/>
    <p:sldId id="275" r:id="rId11"/>
    <p:sldId id="1742" r:id="rId12"/>
    <p:sldId id="1745" r:id="rId13"/>
    <p:sldId id="1746" r:id="rId14"/>
    <p:sldId id="1747" r:id="rId15"/>
    <p:sldId id="1748" r:id="rId16"/>
    <p:sldId id="1749" r:id="rId17"/>
    <p:sldId id="1750" r:id="rId18"/>
    <p:sldId id="1751" r:id="rId19"/>
    <p:sldId id="1753" r:id="rId20"/>
    <p:sldId id="1754" r:id="rId21"/>
    <p:sldId id="1755" r:id="rId22"/>
    <p:sldId id="1756" r:id="rId23"/>
    <p:sldId id="1757" r:id="rId24"/>
    <p:sldId id="1758" r:id="rId25"/>
    <p:sldId id="1759" r:id="rId26"/>
    <p:sldId id="1760" r:id="rId27"/>
    <p:sldId id="1761" r:id="rId28"/>
    <p:sldId id="1800" r:id="rId29"/>
    <p:sldId id="1762" r:id="rId30"/>
    <p:sldId id="1763" r:id="rId31"/>
    <p:sldId id="1764" r:id="rId32"/>
    <p:sldId id="1765" r:id="rId33"/>
    <p:sldId id="1766" r:id="rId34"/>
    <p:sldId id="1767" r:id="rId35"/>
    <p:sldId id="1768" r:id="rId36"/>
    <p:sldId id="1769" r:id="rId37"/>
    <p:sldId id="1771" r:id="rId38"/>
    <p:sldId id="1770" r:id="rId39"/>
    <p:sldId id="1772" r:id="rId40"/>
    <p:sldId id="1773" r:id="rId41"/>
    <p:sldId id="1774" r:id="rId42"/>
    <p:sldId id="1775" r:id="rId43"/>
    <p:sldId id="1776" r:id="rId44"/>
    <p:sldId id="1777" r:id="rId45"/>
    <p:sldId id="1778" r:id="rId46"/>
    <p:sldId id="1779" r:id="rId47"/>
    <p:sldId id="1780" r:id="rId48"/>
    <p:sldId id="1781" r:id="rId49"/>
    <p:sldId id="1782" r:id="rId50"/>
    <p:sldId id="1783" r:id="rId51"/>
    <p:sldId id="1784" r:id="rId52"/>
    <p:sldId id="1785" r:id="rId53"/>
    <p:sldId id="1786" r:id="rId54"/>
    <p:sldId id="1787" r:id="rId55"/>
    <p:sldId id="1788" r:id="rId56"/>
    <p:sldId id="1789" r:id="rId57"/>
    <p:sldId id="1790" r:id="rId58"/>
    <p:sldId id="1792" r:id="rId59"/>
    <p:sldId id="1794" r:id="rId60"/>
    <p:sldId id="1795" r:id="rId61"/>
    <p:sldId id="1796" r:id="rId62"/>
    <p:sldId id="1797" r:id="rId63"/>
    <p:sldId id="1798" r:id="rId64"/>
    <p:sldId id="1791" r:id="rId65"/>
    <p:sldId id="1799" r:id="rId66"/>
  </p:sldIdLst>
  <p:sldSz cx="9144000" cy="6858000" type="screen4x3"/>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DEE2"/>
    <a:srgbClr val="6E56A0"/>
    <a:srgbClr val="F59DD1"/>
    <a:srgbClr val="F9BF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36" autoAdjust="0"/>
    <p:restoredTop sz="95380" autoAdjust="0"/>
  </p:normalViewPr>
  <p:slideViewPr>
    <p:cSldViewPr snapToGrid="0">
      <p:cViewPr varScale="1">
        <p:scale>
          <a:sx n="106" d="100"/>
          <a:sy n="106" d="100"/>
        </p:scale>
        <p:origin x="216" y="114"/>
      </p:cViewPr>
      <p:guideLst/>
    </p:cSldViewPr>
  </p:slideViewPr>
  <p:notesTextViewPr>
    <p:cViewPr>
      <p:scale>
        <a:sx n="3" d="2"/>
        <a:sy n="3" d="2"/>
      </p:scale>
      <p:origin x="0" y="0"/>
    </p:cViewPr>
  </p:notesTextViewPr>
  <p:notesViewPr>
    <p:cSldViewPr snapToGrid="0">
      <p:cViewPr varScale="1">
        <p:scale>
          <a:sx n="55" d="100"/>
          <a:sy n="55" d="100"/>
        </p:scale>
        <p:origin x="288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handoutMaster" Target="handoutMasters/handoutMaster1.xml"/><Relationship Id="rId7" Type="http://schemas.openxmlformats.org/officeDocument/2006/relationships/slide" Target="slides/slide3.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E:\2021.08\Avance%20Presupuestal%20Ago2021.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E:\2021.08\Avance%20Presupuestal%20Ago2021.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E:\2021.08\Adeudos%20EPP&#180;s\Semaforo%20EPP%202021%20ago.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E:\2021.08\Adeudos%20EPP&#180;s\Semaforo%20EPP%202021%20ago.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s-MX" sz="1800" dirty="0">
                <a:latin typeface="Prompt Light" panose="00000400000000000000" pitchFamily="2" charset="-34"/>
                <a:cs typeface="Prompt Light" panose="00000400000000000000" pitchFamily="2" charset="-34"/>
              </a:rPr>
              <a:t>Avance Presupuestal por Capítulo</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doughnutChart>
        <c:varyColors val="1"/>
        <c:ser>
          <c:idx val="0"/>
          <c:order val="0"/>
          <c:spPr>
            <a:solidFill>
              <a:schemeClr val="accent4"/>
            </a:solidFill>
            <a:ln w="19050"/>
          </c:spPr>
          <c:dPt>
            <c:idx val="0"/>
            <c:bubble3D val="0"/>
            <c:spPr>
              <a:solidFill>
                <a:schemeClr val="accent4"/>
              </a:solidFill>
              <a:ln w="19050">
                <a:solidFill>
                  <a:srgbClr val="DCD8DC">
                    <a:lumMod val="75000"/>
                  </a:srgbClr>
                </a:solidFill>
              </a:ln>
              <a:effectLst/>
            </c:spPr>
            <c:extLst>
              <c:ext xmlns:c16="http://schemas.microsoft.com/office/drawing/2014/chart" uri="{C3380CC4-5D6E-409C-BE32-E72D297353CC}">
                <c16:uniqueId val="{00000001-8625-4C7B-A4E0-3522197FAB62}"/>
              </c:ext>
            </c:extLst>
          </c:dPt>
          <c:dPt>
            <c:idx val="1"/>
            <c:bubble3D val="0"/>
            <c:spPr>
              <a:solidFill>
                <a:schemeClr val="bg1">
                  <a:lumMod val="50000"/>
                </a:schemeClr>
              </a:solidFill>
              <a:ln w="19050">
                <a:solidFill>
                  <a:srgbClr val="DCD8DC">
                    <a:lumMod val="75000"/>
                  </a:srgbClr>
                </a:solidFill>
              </a:ln>
              <a:effectLst/>
            </c:spPr>
            <c:extLst>
              <c:ext xmlns:c16="http://schemas.microsoft.com/office/drawing/2014/chart" uri="{C3380CC4-5D6E-409C-BE32-E72D297353CC}">
                <c16:uniqueId val="{00000003-8625-4C7B-A4E0-3522197FAB62}"/>
              </c:ext>
            </c:extLst>
          </c:dPt>
          <c:dLbls>
            <c:dLbl>
              <c:idx val="0"/>
              <c:layout>
                <c:manualLayout>
                  <c:x val="0.163888888888889"/>
                  <c:y val="-0.10185185185185185"/>
                </c:manualLayout>
              </c:layout>
              <c:tx>
                <c:rich>
                  <a:bodyPr/>
                  <a:lstStyle/>
                  <a:p>
                    <a:fld id="{9A22413E-196F-4CC2-A13E-98D6AD53B1F0}" type="CATEGORYNAME">
                      <a:rPr lang="en-US">
                        <a:latin typeface="Prompt Light" panose="00000400000000000000" pitchFamily="2" charset="-34"/>
                        <a:cs typeface="Prompt Light" panose="00000400000000000000" pitchFamily="2" charset="-34"/>
                      </a:rPr>
                      <a:pPr/>
                      <a:t>[NOMBRE DE CATEGORÍA]</a:t>
                    </a:fld>
                    <a:r>
                      <a:rPr lang="en-US" baseline="0" dirty="0">
                        <a:latin typeface="Prompt Light" panose="00000400000000000000" pitchFamily="2" charset="-34"/>
                        <a:cs typeface="Prompt Light" panose="00000400000000000000" pitchFamily="2" charset="-34"/>
                      </a:rPr>
                      <a:t>
</a:t>
                    </a:r>
                    <a:fld id="{DC48D2E7-C1A5-47E4-879B-A9901BC72B4E}" type="PERCENTAGE">
                      <a:rPr lang="en-US" baseline="0">
                        <a:latin typeface="Prompt Light" panose="00000400000000000000" pitchFamily="2" charset="-34"/>
                        <a:cs typeface="Prompt Light" panose="00000400000000000000" pitchFamily="2" charset="-34"/>
                      </a:rPr>
                      <a:pPr/>
                      <a:t>[PORCENTAJE]</a:t>
                    </a:fld>
                    <a:endParaRPr lang="en-US" baseline="0" dirty="0">
                      <a:latin typeface="Prompt Light" panose="00000400000000000000" pitchFamily="2" charset="-34"/>
                      <a:cs typeface="Prompt Light" panose="00000400000000000000" pitchFamily="2" charset="-34"/>
                    </a:endParaRP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8625-4C7B-A4E0-3522197FAB62}"/>
                </c:ext>
              </c:extLst>
            </c:dLbl>
            <c:dLbl>
              <c:idx val="1"/>
              <c:layout>
                <c:manualLayout>
                  <c:x val="-0.16944444444444445"/>
                  <c:y val="-1.8518518518518517E-2"/>
                </c:manualLayout>
              </c:layout>
              <c:tx>
                <c:rich>
                  <a:bodyPr/>
                  <a:lstStyle/>
                  <a:p>
                    <a:fld id="{43C09335-D6E2-4E16-8F7E-CBD991C7F05B}" type="CATEGORYNAME">
                      <a:rPr lang="en-US">
                        <a:latin typeface="Prompt Light" panose="00000400000000000000" pitchFamily="2" charset="-34"/>
                        <a:cs typeface="Prompt Light" panose="00000400000000000000" pitchFamily="2" charset="-34"/>
                      </a:rPr>
                      <a:pPr/>
                      <a:t>[NOMBRE DE CATEGORÍA]</a:t>
                    </a:fld>
                    <a:r>
                      <a:rPr lang="en-US" baseline="0" dirty="0"/>
                      <a:t>
</a:t>
                    </a:r>
                    <a:fld id="{247AB05D-72D0-41AF-A380-480D1722D0BF}" type="PERCENTAGE">
                      <a:rPr lang="en-US" baseline="0"/>
                      <a:pPr/>
                      <a:t>[PORCENTAJE]</a:t>
                    </a:fld>
                    <a:endParaRPr lang="en-US" baseline="0" dirty="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8625-4C7B-A4E0-3522197FAB62}"/>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s-MX"/>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(Egreso!$H$4,Egreso!$K$4)</c:f>
              <c:strCache>
                <c:ptCount val="2"/>
                <c:pt idx="0">
                  <c:v>Devengado</c:v>
                </c:pt>
                <c:pt idx="1">
                  <c:v>Por ejercer</c:v>
                </c:pt>
              </c:strCache>
            </c:strRef>
          </c:cat>
          <c:val>
            <c:numRef>
              <c:f>(Egreso!$H$11,Egreso!$K$11)</c:f>
              <c:numCache>
                <c:formatCode>_-* #,##0_-;\-* #,##0_-;_-* "-"??_-;_-@_-</c:formatCode>
                <c:ptCount val="2"/>
                <c:pt idx="0">
                  <c:v>5937061843.46</c:v>
                </c:pt>
                <c:pt idx="1">
                  <c:v>4678655538.8199997</c:v>
                </c:pt>
              </c:numCache>
            </c:numRef>
          </c:val>
          <c:extLst>
            <c:ext xmlns:c16="http://schemas.microsoft.com/office/drawing/2014/chart" uri="{C3380CC4-5D6E-409C-BE32-E72D297353CC}">
              <c16:uniqueId val="{00000004-8625-4C7B-A4E0-3522197FAB62}"/>
            </c:ext>
          </c:extLst>
        </c:ser>
        <c:dLbls>
          <c:showLegendKey val="0"/>
          <c:showVal val="0"/>
          <c:showCatName val="1"/>
          <c:showSerName val="0"/>
          <c:showPercent val="1"/>
          <c:showBubbleSize val="0"/>
          <c:showLeaderLines val="1"/>
        </c:dLbls>
        <c:firstSliceAng val="0"/>
        <c:holeSize val="75"/>
      </c:doughnutChart>
      <c:spPr>
        <a:noFill/>
        <a:ln w="19050">
          <a:noFill/>
          <a:round/>
        </a:ln>
        <a:effectLst>
          <a:softEdge rad="0"/>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s-MX" sz="1800" dirty="0">
                <a:solidFill>
                  <a:schemeClr val="bg2">
                    <a:lumMod val="25000"/>
                  </a:schemeClr>
                </a:solidFill>
                <a:latin typeface="Prompt Light" panose="00000400000000000000" pitchFamily="2" charset="-34"/>
                <a:cs typeface="Prompt Light" panose="00000400000000000000" pitchFamily="2" charset="-34"/>
              </a:rPr>
              <a:t>Avance Presupuestal por UR</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bar"/>
        <c:grouping val="percentStacked"/>
        <c:varyColors val="0"/>
        <c:ser>
          <c:idx val="0"/>
          <c:order val="0"/>
          <c:tx>
            <c:strRef>
              <c:f>Egreso!$H$33</c:f>
              <c:strCache>
                <c:ptCount val="1"/>
                <c:pt idx="0">
                  <c:v>Devengado</c:v>
                </c:pt>
              </c:strCache>
            </c:strRef>
          </c:tx>
          <c:spPr>
            <a:solidFill>
              <a:schemeClr val="accent4"/>
            </a:solidFill>
            <a:ln>
              <a:noFill/>
            </a:ln>
            <a:effectLst/>
          </c:spPr>
          <c:invertIfNegative val="0"/>
          <c:cat>
            <c:strRef>
              <c:f>Egreso!$B$34:$B$42</c:f>
              <c:strCache>
                <c:ptCount val="9"/>
                <c:pt idx="0">
                  <c:v>Dirección General</c:v>
                </c:pt>
                <c:pt idx="1">
                  <c:v>Dirección General de Informática y Sistemas</c:v>
                </c:pt>
                <c:pt idx="2">
                  <c:v>Dirección General de Contraloría Interna</c:v>
                </c:pt>
                <c:pt idx="3">
                  <c:v>Dirección General Jurídica</c:v>
                </c:pt>
                <c:pt idx="4">
                  <c:v>Dirección General de Administración</c:v>
                </c:pt>
                <c:pt idx="5">
                  <c:v>Dirección General de Finanzas</c:v>
                </c:pt>
                <c:pt idx="6">
                  <c:v>Dirección General de Promoción de Vivienda e Inmobiliaria</c:v>
                </c:pt>
                <c:pt idx="7">
                  <c:v>Dirección General de Prestaciones</c:v>
                </c:pt>
                <c:pt idx="8">
                  <c:v>Dirección General de Servicios Médicos</c:v>
                </c:pt>
              </c:strCache>
            </c:strRef>
          </c:cat>
          <c:val>
            <c:numRef>
              <c:f>Egreso!$H$34:$H$42</c:f>
              <c:numCache>
                <c:formatCode>_-* #,##0_-;\-* #,##0_-;_-* "-"??_-;_-@_-</c:formatCode>
                <c:ptCount val="9"/>
                <c:pt idx="0">
                  <c:v>7626528.5600000015</c:v>
                </c:pt>
                <c:pt idx="1">
                  <c:v>24471157.960000005</c:v>
                </c:pt>
                <c:pt idx="2">
                  <c:v>6179586.1000000006</c:v>
                </c:pt>
                <c:pt idx="3">
                  <c:v>10110699.940000001</c:v>
                </c:pt>
                <c:pt idx="4">
                  <c:v>35417827.109999985</c:v>
                </c:pt>
                <c:pt idx="5">
                  <c:v>17967646.369999997</c:v>
                </c:pt>
                <c:pt idx="6">
                  <c:v>26587681.449999996</c:v>
                </c:pt>
                <c:pt idx="7">
                  <c:v>5353100042.2999964</c:v>
                </c:pt>
                <c:pt idx="8">
                  <c:v>455600673.66999996</c:v>
                </c:pt>
              </c:numCache>
            </c:numRef>
          </c:val>
          <c:extLst>
            <c:ext xmlns:c16="http://schemas.microsoft.com/office/drawing/2014/chart" uri="{C3380CC4-5D6E-409C-BE32-E72D297353CC}">
              <c16:uniqueId val="{00000000-7BE1-4BD0-BE4B-1DD6475DDD54}"/>
            </c:ext>
          </c:extLst>
        </c:ser>
        <c:ser>
          <c:idx val="1"/>
          <c:order val="1"/>
          <c:tx>
            <c:strRef>
              <c:f>Egreso!$K$33</c:f>
              <c:strCache>
                <c:ptCount val="1"/>
                <c:pt idx="0">
                  <c:v>Por ejercer</c:v>
                </c:pt>
              </c:strCache>
            </c:strRef>
          </c:tx>
          <c:spPr>
            <a:solidFill>
              <a:schemeClr val="bg1">
                <a:lumMod val="50000"/>
              </a:schemeClr>
            </a:solidFill>
            <a:ln>
              <a:noFill/>
            </a:ln>
            <a:effectLst/>
          </c:spPr>
          <c:invertIfNegative val="0"/>
          <c:cat>
            <c:strRef>
              <c:f>Egreso!$B$34:$B$42</c:f>
              <c:strCache>
                <c:ptCount val="9"/>
                <c:pt idx="0">
                  <c:v>Dirección General</c:v>
                </c:pt>
                <c:pt idx="1">
                  <c:v>Dirección General de Informática y Sistemas</c:v>
                </c:pt>
                <c:pt idx="2">
                  <c:v>Dirección General de Contraloría Interna</c:v>
                </c:pt>
                <c:pt idx="3">
                  <c:v>Dirección General Jurídica</c:v>
                </c:pt>
                <c:pt idx="4">
                  <c:v>Dirección General de Administración</c:v>
                </c:pt>
                <c:pt idx="5">
                  <c:v>Dirección General de Finanzas</c:v>
                </c:pt>
                <c:pt idx="6">
                  <c:v>Dirección General de Promoción de Vivienda e Inmobiliaria</c:v>
                </c:pt>
                <c:pt idx="7">
                  <c:v>Dirección General de Prestaciones</c:v>
                </c:pt>
                <c:pt idx="8">
                  <c:v>Dirección General de Servicios Médicos</c:v>
                </c:pt>
              </c:strCache>
            </c:strRef>
          </c:cat>
          <c:val>
            <c:numRef>
              <c:f>Egreso!$K$34:$K$42</c:f>
              <c:numCache>
                <c:formatCode>_-* #,##0_-;\-* #,##0_-;_-* "-"??_-;_-@_-</c:formatCode>
                <c:ptCount val="9"/>
                <c:pt idx="0">
                  <c:v>5266148.4399999985</c:v>
                </c:pt>
                <c:pt idx="1">
                  <c:v>43908522.040000007</c:v>
                </c:pt>
                <c:pt idx="2">
                  <c:v>3761139.9000000004</c:v>
                </c:pt>
                <c:pt idx="3">
                  <c:v>10581294.059999999</c:v>
                </c:pt>
                <c:pt idx="4">
                  <c:v>52565273.890000038</c:v>
                </c:pt>
                <c:pt idx="5">
                  <c:v>14060862.630000001</c:v>
                </c:pt>
                <c:pt idx="6">
                  <c:v>28364869.550000004</c:v>
                </c:pt>
                <c:pt idx="7">
                  <c:v>3846742398.9800029</c:v>
                </c:pt>
                <c:pt idx="8">
                  <c:v>673405029.32999992</c:v>
                </c:pt>
              </c:numCache>
            </c:numRef>
          </c:val>
          <c:extLst>
            <c:ext xmlns:c16="http://schemas.microsoft.com/office/drawing/2014/chart" uri="{C3380CC4-5D6E-409C-BE32-E72D297353CC}">
              <c16:uniqueId val="{00000001-7BE1-4BD0-BE4B-1DD6475DDD54}"/>
            </c:ext>
          </c:extLst>
        </c:ser>
        <c:dLbls>
          <c:showLegendKey val="0"/>
          <c:showVal val="0"/>
          <c:showCatName val="0"/>
          <c:showSerName val="0"/>
          <c:showPercent val="0"/>
          <c:showBubbleSize val="0"/>
        </c:dLbls>
        <c:gapWidth val="150"/>
        <c:overlap val="100"/>
        <c:axId val="1019996943"/>
        <c:axId val="825546895"/>
      </c:barChart>
      <c:catAx>
        <c:axId val="1019996943"/>
        <c:scaling>
          <c:orientation val="minMax"/>
        </c:scaling>
        <c:delete val="0"/>
        <c:axPos val="l"/>
        <c:numFmt formatCode="Estándar"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MX"/>
          </a:p>
        </c:txPr>
        <c:crossAx val="825546895"/>
        <c:crosses val="autoZero"/>
        <c:auto val="1"/>
        <c:lblAlgn val="ctr"/>
        <c:lblOffset val="100"/>
        <c:noMultiLvlLbl val="0"/>
      </c:catAx>
      <c:valAx>
        <c:axId val="825546895"/>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s-MX"/>
          </a:p>
        </c:txPr>
        <c:crossAx val="1019996943"/>
        <c:crosses val="autoZero"/>
        <c:crossBetween val="between"/>
      </c:valAx>
      <c:spPr>
        <a:noFill/>
        <a:ln>
          <a:noFill/>
        </a:ln>
        <a:effectLst/>
      </c:spPr>
    </c:plotArea>
    <c:legend>
      <c:legendPos val="b"/>
      <c:layout>
        <c:manualLayout>
          <c:xMode val="edge"/>
          <c:yMode val="edge"/>
          <c:x val="0.3935643955487314"/>
          <c:y val="0.91665566724873426"/>
          <c:w val="0.21004459859373883"/>
          <c:h val="5.8917210085997415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sz="1100"/>
      </a:pPr>
      <a:endParaRPr lang="es-MX"/>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baseline="0"/>
              <a:t>Adeudos EPP 2021</a:t>
            </a:r>
            <a:endParaRPr lang="es-MX"/>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manualLayout>
          <c:layoutTarget val="inner"/>
          <c:xMode val="edge"/>
          <c:yMode val="edge"/>
          <c:x val="0.10755064246505283"/>
          <c:y val="0.14421195633541611"/>
          <c:w val="0.77544431345038756"/>
          <c:h val="0.58368543421767716"/>
        </c:manualLayout>
      </c:layout>
      <c:barChart>
        <c:barDir val="col"/>
        <c:grouping val="stacked"/>
        <c:varyColors val="0"/>
        <c:ser>
          <c:idx val="0"/>
          <c:order val="0"/>
          <c:tx>
            <c:strRef>
              <c:f>Graf!$B$2</c:f>
              <c:strCache>
                <c:ptCount val="1"/>
                <c:pt idx="0">
                  <c:v>Jurídico</c:v>
                </c:pt>
              </c:strCache>
            </c:strRef>
          </c:tx>
          <c:spPr>
            <a:solidFill>
              <a:srgbClr val="7030A0"/>
            </a:solidFill>
            <a:ln>
              <a:noFill/>
            </a:ln>
            <a:effectLst/>
          </c:spPr>
          <c:invertIfNegative val="0"/>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Graf!$B$3:$B$14</c:f>
              <c:numCache>
                <c:formatCode>_-* #,##0_-;\-* #,##0_-;_-* "-"??_-;_-@_-</c:formatCode>
                <c:ptCount val="12"/>
                <c:pt idx="0">
                  <c:v>1046142514.0733522</c:v>
                </c:pt>
                <c:pt idx="1">
                  <c:v>1058123653.2845987</c:v>
                </c:pt>
                <c:pt idx="2">
                  <c:v>1027199380.1975888</c:v>
                </c:pt>
                <c:pt idx="3">
                  <c:v>1038830426.419237</c:v>
                </c:pt>
                <c:pt idx="4">
                  <c:v>1040016986.4285711</c:v>
                </c:pt>
                <c:pt idx="5">
                  <c:v>1067245673.4327184</c:v>
                </c:pt>
                <c:pt idx="6">
                  <c:v>1086173348.315804</c:v>
                </c:pt>
                <c:pt idx="7">
                  <c:v>1054633576.8537823</c:v>
                </c:pt>
              </c:numCache>
            </c:numRef>
          </c:val>
          <c:extLst>
            <c:ext xmlns:c16="http://schemas.microsoft.com/office/drawing/2014/chart" uri="{C3380CC4-5D6E-409C-BE32-E72D297353CC}">
              <c16:uniqueId val="{00000000-C3B7-4C06-B930-72752D318FE7}"/>
            </c:ext>
          </c:extLst>
        </c:ser>
        <c:ser>
          <c:idx val="1"/>
          <c:order val="1"/>
          <c:tx>
            <c:strRef>
              <c:f>Graf!$C$2</c:f>
              <c:strCache>
                <c:ptCount val="1"/>
                <c:pt idx="0">
                  <c:v>Requerido</c:v>
                </c:pt>
              </c:strCache>
            </c:strRef>
          </c:tx>
          <c:spPr>
            <a:solidFill>
              <a:schemeClr val="bg1">
                <a:lumMod val="50000"/>
              </a:schemeClr>
            </a:solidFill>
            <a:ln>
              <a:noFill/>
            </a:ln>
            <a:effectLst/>
          </c:spPr>
          <c:invertIfNegative val="0"/>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Graf!$C$3:$C$14</c:f>
              <c:numCache>
                <c:formatCode>_-* #,##0_-;\-* #,##0_-;_-* "-"??_-;_-@_-</c:formatCode>
                <c:ptCount val="12"/>
                <c:pt idx="0">
                  <c:v>13653921.18</c:v>
                </c:pt>
                <c:pt idx="1">
                  <c:v>13151606.219999999</c:v>
                </c:pt>
                <c:pt idx="2">
                  <c:v>11001009.540000001</c:v>
                </c:pt>
                <c:pt idx="3">
                  <c:v>8181808.9700000016</c:v>
                </c:pt>
                <c:pt idx="4">
                  <c:v>9964374.709999999</c:v>
                </c:pt>
                <c:pt idx="5">
                  <c:v>7891195.9000000013</c:v>
                </c:pt>
                <c:pt idx="6">
                  <c:v>7730241.2370000016</c:v>
                </c:pt>
                <c:pt idx="7">
                  <c:v>7499278.9400000004</c:v>
                </c:pt>
              </c:numCache>
            </c:numRef>
          </c:val>
          <c:extLst>
            <c:ext xmlns:c16="http://schemas.microsoft.com/office/drawing/2014/chart" uri="{C3380CC4-5D6E-409C-BE32-E72D297353CC}">
              <c16:uniqueId val="{00000001-C3B7-4C06-B930-72752D318FE7}"/>
            </c:ext>
          </c:extLst>
        </c:ser>
        <c:dLbls>
          <c:showLegendKey val="0"/>
          <c:showVal val="0"/>
          <c:showCatName val="0"/>
          <c:showSerName val="0"/>
          <c:showPercent val="0"/>
          <c:showBubbleSize val="0"/>
        </c:dLbls>
        <c:gapWidth val="150"/>
        <c:overlap val="100"/>
        <c:axId val="284013552"/>
        <c:axId val="284013944"/>
      </c:barChart>
      <c:lineChart>
        <c:grouping val="standard"/>
        <c:varyColors val="0"/>
        <c:ser>
          <c:idx val="2"/>
          <c:order val="2"/>
          <c:tx>
            <c:strRef>
              <c:f>Graf!$D$2</c:f>
              <c:strCache>
                <c:ptCount val="1"/>
                <c:pt idx="0">
                  <c:v>Total</c:v>
                </c:pt>
              </c:strCache>
            </c:strRef>
          </c:tx>
          <c:spPr>
            <a:ln w="28575" cap="rnd">
              <a:solidFill>
                <a:schemeClr val="accent6"/>
              </a:solidFill>
              <a:round/>
            </a:ln>
            <a:effectLst/>
          </c:spPr>
          <c:marker>
            <c:symbol val="circle"/>
            <c:size val="5"/>
            <c:spPr>
              <a:solidFill>
                <a:schemeClr val="accent3"/>
              </a:solidFill>
              <a:ln w="9525">
                <a:solidFill>
                  <a:schemeClr val="accent3"/>
                </a:solidFill>
              </a:ln>
              <a:effectLst/>
            </c:spPr>
          </c:marker>
          <c:trendline>
            <c:spPr>
              <a:ln w="19050" cap="rnd">
                <a:solidFill>
                  <a:schemeClr val="accent6"/>
                </a:solidFill>
                <a:prstDash val="sysDot"/>
              </a:ln>
              <a:effectLst/>
            </c:spPr>
            <c:trendlineType val="exp"/>
            <c:dispRSqr val="0"/>
            <c:dispEq val="1"/>
            <c:trendlineLbl>
              <c:numFmt formatCode="Estándar"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trendlineLbl>
          </c:trendline>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Graf!$D$3:$D$14</c:f>
              <c:numCache>
                <c:formatCode>_-* #,##0_-;\-* #,##0_-;_-* "-"??_-;_-@_-</c:formatCode>
                <c:ptCount val="12"/>
                <c:pt idx="0">
                  <c:v>1059796435.2533522</c:v>
                </c:pt>
                <c:pt idx="1">
                  <c:v>1071275259.5045987</c:v>
                </c:pt>
                <c:pt idx="2">
                  <c:v>1038200389.7375888</c:v>
                </c:pt>
                <c:pt idx="3">
                  <c:v>1047012235.389237</c:v>
                </c:pt>
                <c:pt idx="4">
                  <c:v>1049981361.1385711</c:v>
                </c:pt>
                <c:pt idx="5">
                  <c:v>1075136869.3327184</c:v>
                </c:pt>
                <c:pt idx="6">
                  <c:v>1093903589.552804</c:v>
                </c:pt>
                <c:pt idx="7">
                  <c:v>1062132855.7937824</c:v>
                </c:pt>
                <c:pt idx="8">
                  <c:v>0</c:v>
                </c:pt>
                <c:pt idx="9">
                  <c:v>0</c:v>
                </c:pt>
                <c:pt idx="10">
                  <c:v>0</c:v>
                </c:pt>
                <c:pt idx="11">
                  <c:v>0</c:v>
                </c:pt>
              </c:numCache>
            </c:numRef>
          </c:val>
          <c:smooth val="0"/>
          <c:extLst>
            <c:ext xmlns:c16="http://schemas.microsoft.com/office/drawing/2014/chart" uri="{C3380CC4-5D6E-409C-BE32-E72D297353CC}">
              <c16:uniqueId val="{00000003-C3B7-4C06-B930-72752D318FE7}"/>
            </c:ext>
          </c:extLst>
        </c:ser>
        <c:dLbls>
          <c:showLegendKey val="0"/>
          <c:showVal val="0"/>
          <c:showCatName val="0"/>
          <c:showSerName val="0"/>
          <c:showPercent val="0"/>
          <c:showBubbleSize val="0"/>
        </c:dLbls>
        <c:marker val="1"/>
        <c:smooth val="0"/>
        <c:axId val="284014728"/>
        <c:axId val="284014336"/>
      </c:lineChart>
      <c:catAx>
        <c:axId val="284013552"/>
        <c:scaling>
          <c:orientation val="minMax"/>
        </c:scaling>
        <c:delete val="0"/>
        <c:axPos val="b"/>
        <c:numFmt formatCode="Estándar"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84013944"/>
        <c:crosses val="autoZero"/>
        <c:auto val="1"/>
        <c:lblAlgn val="ctr"/>
        <c:lblOffset val="100"/>
        <c:noMultiLvlLbl val="0"/>
      </c:catAx>
      <c:valAx>
        <c:axId val="284013944"/>
        <c:scaling>
          <c:orientation val="minMax"/>
          <c:min val="900000000"/>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84013552"/>
        <c:crosses val="autoZero"/>
        <c:crossBetween val="between"/>
      </c:valAx>
      <c:valAx>
        <c:axId val="284014336"/>
        <c:scaling>
          <c:orientation val="minMax"/>
          <c:min val="900000000"/>
        </c:scaling>
        <c:delete val="0"/>
        <c:axPos val="r"/>
        <c:numFmt formatCode="_-* #,##0_-;\-* #,##0_-;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84014728"/>
        <c:crosses val="max"/>
        <c:crossBetween val="between"/>
      </c:valAx>
      <c:catAx>
        <c:axId val="284014728"/>
        <c:scaling>
          <c:orientation val="minMax"/>
        </c:scaling>
        <c:delete val="1"/>
        <c:axPos val="b"/>
        <c:numFmt formatCode="Estándar" sourceLinked="1"/>
        <c:majorTickMark val="out"/>
        <c:minorTickMark val="none"/>
        <c:tickLblPos val="nextTo"/>
        <c:crossAx val="284014336"/>
        <c:crosses val="autoZero"/>
        <c:auto val="1"/>
        <c:lblAlgn val="ctr"/>
        <c:lblOffset val="100"/>
        <c:noMultiLvlLbl val="0"/>
      </c:catAx>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40008658711474"/>
          <c:y val="4.0821419293833275E-2"/>
          <c:w val="0.38224463565765621"/>
          <c:h val="0.82558120847180327"/>
        </c:manualLayout>
      </c:layout>
      <c:pieChart>
        <c:varyColors val="1"/>
        <c:ser>
          <c:idx val="1"/>
          <c:order val="1"/>
          <c:dPt>
            <c:idx val="0"/>
            <c:bubble3D val="0"/>
            <c:spPr>
              <a:gradFill rotWithShape="1">
                <a:gsLst>
                  <a:gs pos="0">
                    <a:schemeClr val="accent1">
                      <a:tint val="97000"/>
                      <a:satMod val="115000"/>
                      <a:lumMod val="114000"/>
                    </a:schemeClr>
                  </a:gs>
                  <a:gs pos="60000">
                    <a:schemeClr val="accent1">
                      <a:tint val="100000"/>
                      <a:shade val="96000"/>
                      <a:satMod val="100000"/>
                      <a:lumMod val="108000"/>
                    </a:schemeClr>
                  </a:gs>
                  <a:gs pos="100000">
                    <a:schemeClr val="accent1">
                      <a:shade val="91000"/>
                      <a:satMod val="100000"/>
                    </a:schemeClr>
                  </a:gs>
                </a:gsLst>
                <a:lin ang="5400000" scaled="0"/>
              </a:gradFill>
              <a:ln>
                <a:noFill/>
              </a:ln>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c:spPr>
            <c:extLst>
              <c:ext xmlns:c16="http://schemas.microsoft.com/office/drawing/2014/chart" uri="{C3380CC4-5D6E-409C-BE32-E72D297353CC}">
                <c16:uniqueId val="{00000001-3E08-4536-8663-AF10B16B8BB4}"/>
              </c:ext>
            </c:extLst>
          </c:dPt>
          <c:dPt>
            <c:idx val="1"/>
            <c:bubble3D val="0"/>
            <c:spPr>
              <a:gradFill rotWithShape="1">
                <a:gsLst>
                  <a:gs pos="0">
                    <a:schemeClr val="accent2">
                      <a:tint val="97000"/>
                      <a:satMod val="115000"/>
                      <a:lumMod val="114000"/>
                    </a:schemeClr>
                  </a:gs>
                  <a:gs pos="60000">
                    <a:schemeClr val="accent2">
                      <a:tint val="100000"/>
                      <a:shade val="96000"/>
                      <a:satMod val="100000"/>
                      <a:lumMod val="108000"/>
                    </a:schemeClr>
                  </a:gs>
                  <a:gs pos="100000">
                    <a:schemeClr val="accent2">
                      <a:shade val="91000"/>
                      <a:satMod val="100000"/>
                    </a:schemeClr>
                  </a:gs>
                </a:gsLst>
                <a:lin ang="5400000" scaled="0"/>
              </a:gradFill>
              <a:ln>
                <a:noFill/>
              </a:ln>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c:spPr>
            <c:extLst>
              <c:ext xmlns:c16="http://schemas.microsoft.com/office/drawing/2014/chart" uri="{C3380CC4-5D6E-409C-BE32-E72D297353CC}">
                <c16:uniqueId val="{00000003-3E08-4536-8663-AF10B16B8BB4}"/>
              </c:ext>
            </c:extLst>
          </c:dPt>
          <c:dPt>
            <c:idx val="2"/>
            <c:bubble3D val="0"/>
            <c:spPr>
              <a:gradFill rotWithShape="1">
                <a:gsLst>
                  <a:gs pos="0">
                    <a:schemeClr val="accent3">
                      <a:tint val="97000"/>
                      <a:satMod val="115000"/>
                      <a:lumMod val="114000"/>
                    </a:schemeClr>
                  </a:gs>
                  <a:gs pos="60000">
                    <a:schemeClr val="accent3">
                      <a:tint val="100000"/>
                      <a:shade val="96000"/>
                      <a:satMod val="100000"/>
                      <a:lumMod val="108000"/>
                    </a:schemeClr>
                  </a:gs>
                  <a:gs pos="100000">
                    <a:schemeClr val="accent3">
                      <a:shade val="91000"/>
                      <a:satMod val="100000"/>
                    </a:schemeClr>
                  </a:gs>
                </a:gsLst>
                <a:lin ang="5400000" scaled="0"/>
              </a:gradFill>
              <a:ln>
                <a:noFill/>
              </a:ln>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c:spPr>
            <c:extLst>
              <c:ext xmlns:c16="http://schemas.microsoft.com/office/drawing/2014/chart" uri="{C3380CC4-5D6E-409C-BE32-E72D297353CC}">
                <c16:uniqueId val="{00000005-3E08-4536-8663-AF10B16B8BB4}"/>
              </c:ext>
            </c:extLst>
          </c:dPt>
          <c:dLbls>
            <c:dLbl>
              <c:idx val="0"/>
              <c:layout>
                <c:manualLayout>
                  <c:x val="-0.17578469572746705"/>
                  <c:y val="-0.28307920322056246"/>
                </c:manualLayout>
              </c:layout>
              <c:tx>
                <c:rich>
                  <a:bodyPr/>
                  <a:lstStyle/>
                  <a:p>
                    <a:fld id="{45D89AB3-972B-4A51-AB33-D12A7A2A20EB}" type="CATEGORYNAME">
                      <a:rPr lang="es-MX" sz="1100">
                        <a:solidFill>
                          <a:sysClr val="windowText" lastClr="000000"/>
                        </a:solidFill>
                      </a:rPr>
                      <a:pPr/>
                      <a:t>[NOMBRE DE CATEGORÍA]</a:t>
                    </a:fld>
                    <a:r>
                      <a:rPr lang="es-MX" sz="1100" baseline="0" dirty="0">
                        <a:solidFill>
                          <a:sysClr val="windowText" lastClr="000000"/>
                        </a:solidFill>
                      </a:rPr>
                      <a:t> </a:t>
                    </a:r>
                  </a:p>
                  <a:p>
                    <a:fld id="{1515FE34-C6A9-4A7A-A8C0-79E3920ED0A3}" type="PERCENTAGE">
                      <a:rPr lang="es-MX" sz="1100" baseline="0">
                        <a:solidFill>
                          <a:sysClr val="windowText" lastClr="000000"/>
                        </a:solidFill>
                      </a:rPr>
                      <a:pPr/>
                      <a:t>[PORCENTAJE]</a:t>
                    </a:fld>
                    <a:endParaRPr lang="es-MX"/>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3E08-4536-8663-AF10B16B8BB4}"/>
                </c:ext>
              </c:extLst>
            </c:dLbl>
            <c:dLbl>
              <c:idx val="1"/>
              <c:layout>
                <c:manualLayout>
                  <c:x val="8.9016782660856511E-2"/>
                  <c:y val="8.2373445974108089E-2"/>
                </c:manualLayout>
              </c:layout>
              <c:tx>
                <c:rich>
                  <a:bodyPr/>
                  <a:lstStyle/>
                  <a:p>
                    <a:fld id="{2B5F74A4-DDAC-4488-82E8-20FB899D62F7}" type="CATEGORYNAME">
                      <a:rPr lang="en-US"/>
                      <a:pPr/>
                      <a:t>[NOMBRE DE CATEGORÍA]</a:t>
                    </a:fld>
                    <a:endParaRPr lang="en-US"/>
                  </a:p>
                  <a:p>
                    <a:r>
                      <a:rPr lang="en-US"/>
                      <a:t> </a:t>
                    </a:r>
                    <a:fld id="{D2837D27-D304-4ACE-96F4-32AC1C9CB848}" type="PERCENTAGE">
                      <a:rPr lang="en-US"/>
                      <a:pPr/>
                      <a:t>[PORCENTAJE]</a:t>
                    </a:fld>
                    <a:endParaRPr lang="en-US"/>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3E08-4536-8663-AF10B16B8BB4}"/>
                </c:ext>
              </c:extLst>
            </c:dLbl>
            <c:dLbl>
              <c:idx val="2"/>
              <c:layout>
                <c:manualLayout>
                  <c:x val="0.10912016296945126"/>
                  <c:y val="5.1344398455197872E-4"/>
                </c:manualLayout>
              </c:layout>
              <c:tx>
                <c:rich>
                  <a:bodyPr/>
                  <a:lstStyle/>
                  <a:p>
                    <a:fld id="{8B9EFB19-50AD-403E-BB3B-A3E0BD2C2411}" type="CATEGORYNAME">
                      <a:rPr lang="es-MX"/>
                      <a:pPr/>
                      <a:t>[NOMBRE DE CATEGORÍA]</a:t>
                    </a:fld>
                    <a:r>
                      <a:rPr lang="es-MX"/>
                      <a:t> </a:t>
                    </a:r>
                    <a:fld id="{412B6B2D-A8F7-4595-BB86-24DEB71E65DE}" type="PERCENTAGE">
                      <a:rPr lang="es-MX"/>
                      <a:pPr/>
                      <a:t>[PORCENTAJE]</a:t>
                    </a:fld>
                    <a:endParaRPr lang="es-MX"/>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3E08-4536-8663-AF10B16B8BB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s-MX"/>
              </a:p>
            </c:txPr>
            <c:dLblPos val="inEnd"/>
            <c:showLegendKey val="0"/>
            <c:showVal val="1"/>
            <c:showCatName val="1"/>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'[Semaforo EPP 2021 ago.xlsx]Graf'!$R$3:$R$5</c:f>
              <c:strCache>
                <c:ptCount val="3"/>
                <c:pt idx="0">
                  <c:v>EPP con pago total de aportaciones</c:v>
                </c:pt>
                <c:pt idx="1">
                  <c:v>EPP con pago parcial</c:v>
                </c:pt>
                <c:pt idx="2">
                  <c:v>EPP con pago omitido*</c:v>
                </c:pt>
              </c:strCache>
            </c:strRef>
          </c:cat>
          <c:val>
            <c:numRef>
              <c:f>'[Semaforo EPP 2021 ago.xlsx]Graf'!$V$3:$V$5</c:f>
              <c:numCache>
                <c:formatCode>0%</c:formatCode>
                <c:ptCount val="3"/>
                <c:pt idx="0">
                  <c:v>0.82786885245901642</c:v>
                </c:pt>
                <c:pt idx="1">
                  <c:v>7.3770491803278687E-2</c:v>
                </c:pt>
                <c:pt idx="2">
                  <c:v>9.8360655737704916E-2</c:v>
                </c:pt>
              </c:numCache>
            </c:numRef>
          </c:val>
          <c:extLst>
            <c:ext xmlns:c16="http://schemas.microsoft.com/office/drawing/2014/chart" uri="{C3380CC4-5D6E-409C-BE32-E72D297353CC}">
              <c16:uniqueId val="{00000006-3E08-4536-8663-AF10B16B8BB4}"/>
            </c:ext>
          </c:extLst>
        </c:ser>
        <c:dLbls>
          <c:dLblPos val="inEnd"/>
          <c:showLegendKey val="0"/>
          <c:showVal val="1"/>
          <c:showCatName val="0"/>
          <c:showSerName val="0"/>
          <c:showPercent val="0"/>
          <c:showBubbleSize val="0"/>
          <c:showLeaderLines val="1"/>
        </c:dLbls>
        <c:firstSliceAng val="0"/>
        <c:extLst>
          <c:ext xmlns:c15="http://schemas.microsoft.com/office/drawing/2012/chart" uri="{02D57815-91ED-43cb-92C2-25804820EDAC}">
            <c15:filteredPieSeries>
              <c15:ser>
                <c:idx val="0"/>
                <c:order val="0"/>
                <c:dPt>
                  <c:idx val="0"/>
                  <c:bubble3D val="0"/>
                  <c:spPr>
                    <a:gradFill rotWithShape="1">
                      <a:gsLst>
                        <a:gs pos="0">
                          <a:schemeClr val="accent1">
                            <a:tint val="97000"/>
                            <a:satMod val="115000"/>
                            <a:lumMod val="114000"/>
                          </a:schemeClr>
                        </a:gs>
                        <a:gs pos="60000">
                          <a:schemeClr val="accent1">
                            <a:tint val="100000"/>
                            <a:shade val="96000"/>
                            <a:satMod val="100000"/>
                            <a:lumMod val="108000"/>
                          </a:schemeClr>
                        </a:gs>
                        <a:gs pos="100000">
                          <a:schemeClr val="accent1">
                            <a:shade val="91000"/>
                            <a:satMod val="100000"/>
                          </a:schemeClr>
                        </a:gs>
                      </a:gsLst>
                      <a:lin ang="5400000" scaled="0"/>
                    </a:gradFill>
                    <a:ln>
                      <a:noFill/>
                    </a:ln>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c:spPr>
                  <c:extLst>
                    <c:ext xmlns:c16="http://schemas.microsoft.com/office/drawing/2014/chart" uri="{C3380CC4-5D6E-409C-BE32-E72D297353CC}">
                      <c16:uniqueId val="{00000008-3E08-4536-8663-AF10B16B8BB4}"/>
                    </c:ext>
                  </c:extLst>
                </c:dPt>
                <c:dPt>
                  <c:idx val="1"/>
                  <c:bubble3D val="0"/>
                  <c:spPr>
                    <a:gradFill rotWithShape="1">
                      <a:gsLst>
                        <a:gs pos="0">
                          <a:schemeClr val="accent2">
                            <a:tint val="97000"/>
                            <a:satMod val="115000"/>
                            <a:lumMod val="114000"/>
                          </a:schemeClr>
                        </a:gs>
                        <a:gs pos="60000">
                          <a:schemeClr val="accent2">
                            <a:tint val="100000"/>
                            <a:shade val="96000"/>
                            <a:satMod val="100000"/>
                            <a:lumMod val="108000"/>
                          </a:schemeClr>
                        </a:gs>
                        <a:gs pos="100000">
                          <a:schemeClr val="accent2">
                            <a:shade val="91000"/>
                            <a:satMod val="100000"/>
                          </a:schemeClr>
                        </a:gs>
                      </a:gsLst>
                      <a:lin ang="5400000" scaled="0"/>
                    </a:gradFill>
                    <a:ln>
                      <a:noFill/>
                    </a:ln>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c:spPr>
                  <c:extLst>
                    <c:ext xmlns:c16="http://schemas.microsoft.com/office/drawing/2014/chart" uri="{C3380CC4-5D6E-409C-BE32-E72D297353CC}">
                      <c16:uniqueId val="{0000000A-3E08-4536-8663-AF10B16B8BB4}"/>
                    </c:ext>
                  </c:extLst>
                </c:dPt>
                <c:dPt>
                  <c:idx val="2"/>
                  <c:bubble3D val="0"/>
                  <c:spPr>
                    <a:gradFill rotWithShape="1">
                      <a:gsLst>
                        <a:gs pos="0">
                          <a:schemeClr val="accent3">
                            <a:tint val="97000"/>
                            <a:satMod val="115000"/>
                            <a:lumMod val="114000"/>
                          </a:schemeClr>
                        </a:gs>
                        <a:gs pos="60000">
                          <a:schemeClr val="accent3">
                            <a:tint val="100000"/>
                            <a:shade val="96000"/>
                            <a:satMod val="100000"/>
                            <a:lumMod val="108000"/>
                          </a:schemeClr>
                        </a:gs>
                        <a:gs pos="100000">
                          <a:schemeClr val="accent3">
                            <a:shade val="91000"/>
                            <a:satMod val="100000"/>
                          </a:schemeClr>
                        </a:gs>
                      </a:gsLst>
                      <a:lin ang="5400000" scaled="0"/>
                    </a:gradFill>
                    <a:ln>
                      <a:noFill/>
                    </a:ln>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c:spPr>
                  <c:extLst>
                    <c:ext xmlns:c16="http://schemas.microsoft.com/office/drawing/2014/chart" uri="{C3380CC4-5D6E-409C-BE32-E72D297353CC}">
                      <c16:uniqueId val="{0000000C-3E08-4536-8663-AF10B16B8BB4}"/>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s-MX"/>
                    </a:p>
                  </c:txPr>
                  <c:dLblPos val="inEnd"/>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uri="{CE6537A1-D6FC-4f65-9D91-7224C49458BB}"/>
                  </c:extLst>
                </c:dLbls>
                <c:cat>
                  <c:strRef>
                    <c:extLst>
                      <c:ext uri="{02D57815-91ED-43cb-92C2-25804820EDAC}">
                        <c15:formulaRef>
                          <c15:sqref>'[Semaforo EPP 2021 ago.xlsx]Graf'!$R$3:$R$5</c15:sqref>
                        </c15:formulaRef>
                      </c:ext>
                    </c:extLst>
                    <c:strCache>
                      <c:ptCount val="3"/>
                      <c:pt idx="0">
                        <c:v>EPP con pago total de aportaciones</c:v>
                      </c:pt>
                      <c:pt idx="1">
                        <c:v>EPP con pago parcial</c:v>
                      </c:pt>
                      <c:pt idx="2">
                        <c:v>EPP con pago omitido*</c:v>
                      </c:pt>
                    </c:strCache>
                  </c:strRef>
                </c:cat>
                <c:val>
                  <c:numRef>
                    <c:extLst>
                      <c:ext uri="{02D57815-91ED-43cb-92C2-25804820EDAC}">
                        <c15:formulaRef>
                          <c15:sqref>'[Semaforo EPP 2021 ago.xlsx]Graf'!$T$3:$T$5</c15:sqref>
                        </c15:formulaRef>
                      </c:ext>
                    </c:extLst>
                    <c:numCache>
                      <c:formatCode>Estándar</c:formatCode>
                      <c:ptCount val="3"/>
                      <c:pt idx="0">
                        <c:v>101</c:v>
                      </c:pt>
                      <c:pt idx="1">
                        <c:v>9</c:v>
                      </c:pt>
                      <c:pt idx="2">
                        <c:v>12</c:v>
                      </c:pt>
                    </c:numCache>
                  </c:numRef>
                </c:val>
                <c:extLst>
                  <c:ext xmlns:c16="http://schemas.microsoft.com/office/drawing/2014/chart" uri="{C3380CC4-5D6E-409C-BE32-E72D297353CC}">
                    <c16:uniqueId val="{0000000D-3E08-4536-8663-AF10B16B8BB4}"/>
                  </c:ext>
                </c:extLst>
              </c15:ser>
            </c15:filteredPieSeries>
          </c:ext>
        </c:extLst>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6C7E170F-3ABF-4CE7-8064-0D8E2A886131}"/>
              </a:ext>
            </a:extLst>
          </p:cNvPr>
          <p:cNvSpPr>
            <a:spLocks noGrp="1"/>
          </p:cNvSpPr>
          <p:nvPr>
            <p:ph type="hdr" sz="quarter"/>
          </p:nvPr>
        </p:nvSpPr>
        <p:spPr>
          <a:xfrm>
            <a:off x="0" y="1"/>
            <a:ext cx="3043343" cy="467072"/>
          </a:xfrm>
          <a:prstGeom prst="rect">
            <a:avLst/>
          </a:prstGeom>
        </p:spPr>
        <p:txBody>
          <a:bodyPr vert="horz" lIns="93315" tIns="46657" rIns="93315" bIns="46657" rtlCol="0"/>
          <a:lstStyle>
            <a:lvl1pPr algn="l">
              <a:defRPr sz="1200"/>
            </a:lvl1pPr>
          </a:lstStyle>
          <a:p>
            <a:endParaRPr lang="es-MX" dirty="0"/>
          </a:p>
        </p:txBody>
      </p:sp>
      <p:sp>
        <p:nvSpPr>
          <p:cNvPr id="3" name="Marcador de fecha 2">
            <a:extLst>
              <a:ext uri="{FF2B5EF4-FFF2-40B4-BE49-F238E27FC236}">
                <a16:creationId xmlns:a16="http://schemas.microsoft.com/office/drawing/2014/main" id="{076890AD-379D-418F-8C09-FCA75261DA89}"/>
              </a:ext>
            </a:extLst>
          </p:cNvPr>
          <p:cNvSpPr>
            <a:spLocks noGrp="1"/>
          </p:cNvSpPr>
          <p:nvPr>
            <p:ph type="dt" sz="quarter" idx="1"/>
          </p:nvPr>
        </p:nvSpPr>
        <p:spPr>
          <a:xfrm>
            <a:off x="3978133" y="1"/>
            <a:ext cx="3043343" cy="467072"/>
          </a:xfrm>
          <a:prstGeom prst="rect">
            <a:avLst/>
          </a:prstGeom>
        </p:spPr>
        <p:txBody>
          <a:bodyPr vert="horz" lIns="93315" tIns="46657" rIns="93315" bIns="46657" rtlCol="0"/>
          <a:lstStyle>
            <a:lvl1pPr algn="r">
              <a:defRPr sz="1200"/>
            </a:lvl1pPr>
          </a:lstStyle>
          <a:p>
            <a:fld id="{AE0D9159-C117-4A89-A01A-21C175ED86CA}" type="datetimeFigureOut">
              <a:rPr lang="es-MX" smtClean="0"/>
              <a:t>22/10/2021</a:t>
            </a:fld>
            <a:endParaRPr lang="es-MX" dirty="0"/>
          </a:p>
        </p:txBody>
      </p:sp>
      <p:sp>
        <p:nvSpPr>
          <p:cNvPr id="4" name="Marcador de pie de página 3">
            <a:extLst>
              <a:ext uri="{FF2B5EF4-FFF2-40B4-BE49-F238E27FC236}">
                <a16:creationId xmlns:a16="http://schemas.microsoft.com/office/drawing/2014/main" id="{564C8B37-90A4-429F-B8CA-C175CDF78E70}"/>
              </a:ext>
            </a:extLst>
          </p:cNvPr>
          <p:cNvSpPr>
            <a:spLocks noGrp="1"/>
          </p:cNvSpPr>
          <p:nvPr>
            <p:ph type="ftr" sz="quarter" idx="2"/>
          </p:nvPr>
        </p:nvSpPr>
        <p:spPr>
          <a:xfrm>
            <a:off x="0" y="8842031"/>
            <a:ext cx="3043343" cy="467071"/>
          </a:xfrm>
          <a:prstGeom prst="rect">
            <a:avLst/>
          </a:prstGeom>
        </p:spPr>
        <p:txBody>
          <a:bodyPr vert="horz" lIns="93315" tIns="46657" rIns="93315" bIns="46657" rtlCol="0" anchor="b"/>
          <a:lstStyle>
            <a:lvl1pPr algn="l">
              <a:defRPr sz="1200"/>
            </a:lvl1pPr>
          </a:lstStyle>
          <a:p>
            <a:endParaRPr lang="es-MX" dirty="0"/>
          </a:p>
        </p:txBody>
      </p:sp>
      <p:sp>
        <p:nvSpPr>
          <p:cNvPr id="5" name="Marcador de número de diapositiva 4">
            <a:extLst>
              <a:ext uri="{FF2B5EF4-FFF2-40B4-BE49-F238E27FC236}">
                <a16:creationId xmlns:a16="http://schemas.microsoft.com/office/drawing/2014/main" id="{69976248-8466-4CF1-8CE5-CDB82DD5BECB}"/>
              </a:ext>
            </a:extLst>
          </p:cNvPr>
          <p:cNvSpPr>
            <a:spLocks noGrp="1"/>
          </p:cNvSpPr>
          <p:nvPr>
            <p:ph type="sldNum" sz="quarter" idx="3"/>
          </p:nvPr>
        </p:nvSpPr>
        <p:spPr>
          <a:xfrm>
            <a:off x="3978133" y="8842031"/>
            <a:ext cx="3043343" cy="467071"/>
          </a:xfrm>
          <a:prstGeom prst="rect">
            <a:avLst/>
          </a:prstGeom>
        </p:spPr>
        <p:txBody>
          <a:bodyPr vert="horz" lIns="93315" tIns="46657" rIns="93315" bIns="46657" rtlCol="0" anchor="b"/>
          <a:lstStyle>
            <a:lvl1pPr algn="r">
              <a:defRPr sz="1200"/>
            </a:lvl1pPr>
          </a:lstStyle>
          <a:p>
            <a:fld id="{3F5FF373-52F9-49D8-8D65-602C4259F844}" type="slidenum">
              <a:rPr lang="es-MX" smtClean="0"/>
              <a:t>‹Nº›</a:t>
            </a:fld>
            <a:endParaRPr lang="es-MX" dirty="0"/>
          </a:p>
        </p:txBody>
      </p:sp>
    </p:spTree>
    <p:extLst>
      <p:ext uri="{BB962C8B-B14F-4D97-AF65-F5344CB8AC3E}">
        <p14:creationId xmlns:p14="http://schemas.microsoft.com/office/powerpoint/2010/main" val="1086380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3043343" cy="467072"/>
          </a:xfrm>
          <a:prstGeom prst="rect">
            <a:avLst/>
          </a:prstGeom>
        </p:spPr>
        <p:txBody>
          <a:bodyPr vert="horz" lIns="93315" tIns="46657" rIns="93315" bIns="46657" rtlCol="0"/>
          <a:lstStyle>
            <a:lvl1pPr algn="l">
              <a:defRPr sz="1200"/>
            </a:lvl1pPr>
          </a:lstStyle>
          <a:p>
            <a:endParaRPr lang="es-MX" dirty="0"/>
          </a:p>
        </p:txBody>
      </p:sp>
      <p:sp>
        <p:nvSpPr>
          <p:cNvPr id="3" name="Marcador de fecha 2"/>
          <p:cNvSpPr>
            <a:spLocks noGrp="1"/>
          </p:cNvSpPr>
          <p:nvPr>
            <p:ph type="dt" idx="1"/>
          </p:nvPr>
        </p:nvSpPr>
        <p:spPr>
          <a:xfrm>
            <a:off x="3978133" y="1"/>
            <a:ext cx="3043343" cy="467072"/>
          </a:xfrm>
          <a:prstGeom prst="rect">
            <a:avLst/>
          </a:prstGeom>
        </p:spPr>
        <p:txBody>
          <a:bodyPr vert="horz" lIns="93315" tIns="46657" rIns="93315" bIns="46657" rtlCol="0"/>
          <a:lstStyle>
            <a:lvl1pPr algn="r">
              <a:defRPr sz="1200"/>
            </a:lvl1pPr>
          </a:lstStyle>
          <a:p>
            <a:fld id="{E5D6F34C-2B1F-4DF3-845F-04C29BD8D4FC}" type="datetimeFigureOut">
              <a:rPr lang="es-MX" smtClean="0"/>
              <a:t>22/10/2021</a:t>
            </a:fld>
            <a:endParaRPr lang="es-MX" dirty="0"/>
          </a:p>
        </p:txBody>
      </p:sp>
      <p:sp>
        <p:nvSpPr>
          <p:cNvPr id="4" name="Marcador de imagen de diapositiva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15" tIns="46657" rIns="93315" bIns="46657" rtlCol="0" anchor="ctr"/>
          <a:lstStyle/>
          <a:p>
            <a:endParaRPr lang="es-MX" dirty="0"/>
          </a:p>
        </p:txBody>
      </p:sp>
      <p:sp>
        <p:nvSpPr>
          <p:cNvPr id="5" name="Marcador de notas 4"/>
          <p:cNvSpPr>
            <a:spLocks noGrp="1"/>
          </p:cNvSpPr>
          <p:nvPr>
            <p:ph type="body" sz="quarter" idx="3"/>
          </p:nvPr>
        </p:nvSpPr>
        <p:spPr>
          <a:xfrm>
            <a:off x="702310" y="4480004"/>
            <a:ext cx="5618480" cy="3665458"/>
          </a:xfrm>
          <a:prstGeom prst="rect">
            <a:avLst/>
          </a:prstGeom>
        </p:spPr>
        <p:txBody>
          <a:bodyPr vert="horz" lIns="93315" tIns="46657" rIns="93315" bIns="46657"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842031"/>
            <a:ext cx="3043343" cy="467071"/>
          </a:xfrm>
          <a:prstGeom prst="rect">
            <a:avLst/>
          </a:prstGeom>
        </p:spPr>
        <p:txBody>
          <a:bodyPr vert="horz" lIns="93315" tIns="46657" rIns="93315" bIns="46657"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978133" y="8842031"/>
            <a:ext cx="3043343" cy="467071"/>
          </a:xfrm>
          <a:prstGeom prst="rect">
            <a:avLst/>
          </a:prstGeom>
        </p:spPr>
        <p:txBody>
          <a:bodyPr vert="horz" lIns="93315" tIns="46657" rIns="93315" bIns="46657" rtlCol="0" anchor="b"/>
          <a:lstStyle>
            <a:lvl1pPr algn="r">
              <a:defRPr sz="1200"/>
            </a:lvl1pPr>
          </a:lstStyle>
          <a:p>
            <a:fld id="{A21F3BAE-0545-4907-B455-32E1A60745E4}" type="slidenum">
              <a:rPr lang="es-MX" smtClean="0"/>
              <a:t>‹Nº›</a:t>
            </a:fld>
            <a:endParaRPr lang="es-MX" dirty="0"/>
          </a:p>
        </p:txBody>
      </p:sp>
    </p:spTree>
    <p:extLst>
      <p:ext uri="{BB962C8B-B14F-4D97-AF65-F5344CB8AC3E}">
        <p14:creationId xmlns:p14="http://schemas.microsoft.com/office/powerpoint/2010/main" val="2511466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693987"/>
            <a:ext cx="6263640" cy="1470025"/>
          </a:xfrm>
        </p:spPr>
        <p:txBody>
          <a:bodyPr/>
          <a:lstStyle>
            <a:lvl1pPr>
              <a:defRPr sz="3600" b="1">
                <a:solidFill>
                  <a:schemeClr val="tx1">
                    <a:lumMod val="65000"/>
                    <a:lumOff val="35000"/>
                  </a:schemeClr>
                </a:solidFill>
              </a:defRPr>
            </a:lvl1pPr>
          </a:lstStyle>
          <a:p>
            <a:r>
              <a:rPr lang="es-ES" dirty="0"/>
              <a:t>Haga clic para modificar el estilo de título del patrón</a:t>
            </a:r>
            <a:endParaRPr lang="en-US" dirty="0"/>
          </a:p>
        </p:txBody>
      </p:sp>
      <p:sp>
        <p:nvSpPr>
          <p:cNvPr id="5" name="Footer Placeholder 4"/>
          <p:cNvSpPr>
            <a:spLocks noGrp="1"/>
          </p:cNvSpPr>
          <p:nvPr>
            <p:ph type="ftr" sz="quarter" idx="11"/>
          </p:nvPr>
        </p:nvSpPr>
        <p:spPr>
          <a:xfrm>
            <a:off x="2857500" y="6492875"/>
            <a:ext cx="3429000" cy="365125"/>
          </a:xfrm>
          <a:prstGeom prst="rect">
            <a:avLst/>
          </a:prstGeom>
        </p:spPr>
        <p:txBody>
          <a:bodyPr anchor="ctr" anchorCtr="0"/>
          <a:lstStyle>
            <a:lvl1pPr algn="ctr">
              <a:defRPr sz="700">
                <a:solidFill>
                  <a:schemeClr val="tx1">
                    <a:lumMod val="50000"/>
                    <a:lumOff val="50000"/>
                  </a:schemeClr>
                </a:solidFill>
              </a:defRPr>
            </a:lvl1pPr>
          </a:lstStyle>
          <a:p>
            <a:r>
              <a:rPr lang="es-MX" dirty="0"/>
              <a:t>Sesión Ordinaria 09/2021 del 29 de Septiembre de 2021</a:t>
            </a:r>
            <a:endParaRPr lang="en-US" dirty="0"/>
          </a:p>
        </p:txBody>
      </p:sp>
      <p:sp>
        <p:nvSpPr>
          <p:cNvPr id="6" name="Slide Number Placeholder 5"/>
          <p:cNvSpPr>
            <a:spLocks noGrp="1"/>
          </p:cNvSpPr>
          <p:nvPr>
            <p:ph type="sldNum" sz="quarter" idx="12"/>
          </p:nvPr>
        </p:nvSpPr>
        <p:spPr>
          <a:xfrm>
            <a:off x="0" y="6480151"/>
            <a:ext cx="457200" cy="377849"/>
          </a:xfrm>
          <a:prstGeom prst="rect">
            <a:avLst/>
          </a:prstGeom>
        </p:spPr>
        <p:txBody>
          <a:bodyPr anchor="ctr" anchorCtr="0"/>
          <a:lstStyle>
            <a:lvl1pPr algn="ctr">
              <a:defRPr sz="1000">
                <a:solidFill>
                  <a:schemeClr val="tx1">
                    <a:lumMod val="50000"/>
                    <a:lumOff val="50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1841267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58975"/>
            <a:ext cx="7772400" cy="1470025"/>
          </a:xfrm>
          <a:prstGeom prst="rect">
            <a:avLst/>
          </a:prstGeom>
        </p:spPr>
        <p:txBody>
          <a:bodyPr/>
          <a:lstStyle>
            <a:lvl1pPr>
              <a:defRPr sz="3600" b="1">
                <a:solidFill>
                  <a:schemeClr val="bg2">
                    <a:lumMod val="50000"/>
                  </a:schemeClr>
                </a:solidFill>
              </a:defRPr>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697465" y="3429000"/>
            <a:ext cx="6400800" cy="1752600"/>
          </a:xfrm>
        </p:spPr>
        <p:txBody>
          <a:bodyPr>
            <a:normAutofit/>
          </a:bodyPr>
          <a:lstStyle>
            <a:lvl1pPr marL="0" indent="0" algn="ctr">
              <a:buNone/>
              <a:defRPr sz="2800"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5" name="Footer Placeholder 4"/>
          <p:cNvSpPr>
            <a:spLocks noGrp="1"/>
          </p:cNvSpPr>
          <p:nvPr>
            <p:ph type="ftr" sz="quarter" idx="11"/>
          </p:nvPr>
        </p:nvSpPr>
        <p:spPr/>
        <p:txBody>
          <a:bodyPr/>
          <a:lstStyle/>
          <a:p>
            <a:r>
              <a:rPr lang="es-MX"/>
              <a:t>Sesión Ordinaria 09/2021 del 29 de Septiembre de 2021</a:t>
            </a:r>
            <a:endParaRPr lang="es-MX" dirty="0"/>
          </a:p>
        </p:txBody>
      </p:sp>
      <p:sp>
        <p:nvSpPr>
          <p:cNvPr id="6" name="Slide Number Placeholder 5"/>
          <p:cNvSpPr>
            <a:spLocks noGrp="1"/>
          </p:cNvSpPr>
          <p:nvPr>
            <p:ph type="sldNum" sz="quarter" idx="12"/>
          </p:nvPr>
        </p:nvSpPr>
        <p:spPr/>
        <p:txBody>
          <a:bodyPr/>
          <a:lstStyle/>
          <a:p>
            <a:fld id="{09BA811B-EC15-4221-9CE3-1524AEBB1E2E}" type="slidenum">
              <a:rPr lang="es-MX" smtClean="0"/>
              <a:t>‹Nº›</a:t>
            </a:fld>
            <a:endParaRPr lang="es-MX" dirty="0"/>
          </a:p>
        </p:txBody>
      </p:sp>
    </p:spTree>
    <p:extLst>
      <p:ext uri="{BB962C8B-B14F-4D97-AF65-F5344CB8AC3E}">
        <p14:creationId xmlns:p14="http://schemas.microsoft.com/office/powerpoint/2010/main" val="271990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7010400" y="64742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8DCC1CA-BC64-9342-9FC6-0A703FD15379}" type="slidenum">
              <a:rPr lang="en-US" smtClean="0"/>
              <a:pPr/>
              <a:t>‹Nº›</a:t>
            </a:fld>
            <a:endParaRPr lang="en-US" dirty="0"/>
          </a:p>
        </p:txBody>
      </p:sp>
      <p:sp>
        <p:nvSpPr>
          <p:cNvPr id="3" name="Título 2">
            <a:extLst>
              <a:ext uri="{FF2B5EF4-FFF2-40B4-BE49-F238E27FC236}">
                <a16:creationId xmlns:a16="http://schemas.microsoft.com/office/drawing/2014/main" id="{684358C0-DBA6-44F5-AC81-D806664C01DC}"/>
              </a:ext>
            </a:extLst>
          </p:cNvPr>
          <p:cNvSpPr>
            <a:spLocks noGrp="1"/>
          </p:cNvSpPr>
          <p:nvPr>
            <p:ph type="title"/>
          </p:nvPr>
        </p:nvSpPr>
        <p:spPr/>
        <p:txBody>
          <a:bodyPr/>
          <a:lstStyle/>
          <a:p>
            <a:r>
              <a:rPr lang="es-ES"/>
              <a:t>Haga clic para modificar el estilo de título del patrón</a:t>
            </a:r>
            <a:endParaRPr lang="es-MX"/>
          </a:p>
        </p:txBody>
      </p:sp>
      <p:sp>
        <p:nvSpPr>
          <p:cNvPr id="8" name="Marcador de pie de página 6">
            <a:extLst>
              <a:ext uri="{FF2B5EF4-FFF2-40B4-BE49-F238E27FC236}">
                <a16:creationId xmlns:a16="http://schemas.microsoft.com/office/drawing/2014/main" id="{FEEEC69E-1D31-4EF2-BE4E-B751725EC178}"/>
              </a:ext>
            </a:extLst>
          </p:cNvPr>
          <p:cNvSpPr>
            <a:spLocks noGrp="1"/>
          </p:cNvSpPr>
          <p:nvPr>
            <p:ph type="ftr" sz="quarter" idx="3"/>
          </p:nvPr>
        </p:nvSpPr>
        <p:spPr>
          <a:xfrm>
            <a:off x="2872426" y="6438238"/>
            <a:ext cx="3399146"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s-MX"/>
              <a:t>Sesión Ordinaria 09/2021 del 29 de Septiembre de 2021</a:t>
            </a:r>
            <a:endParaRPr lang="es-MX" dirty="0"/>
          </a:p>
        </p:txBody>
      </p:sp>
      <p:sp>
        <p:nvSpPr>
          <p:cNvPr id="6" name="Text Placeholder 2">
            <a:extLst>
              <a:ext uri="{FF2B5EF4-FFF2-40B4-BE49-F238E27FC236}">
                <a16:creationId xmlns:a16="http://schemas.microsoft.com/office/drawing/2014/main" id="{1A3DD3EB-1C09-4A74-9C02-2BF8BDCB210F}"/>
              </a:ext>
            </a:extLst>
          </p:cNvPr>
          <p:cNvSpPr>
            <a:spLocks noGrp="1"/>
          </p:cNvSpPr>
          <p:nvPr>
            <p:ph idx="1"/>
          </p:nvPr>
        </p:nvSpPr>
        <p:spPr>
          <a:xfrm>
            <a:off x="468115" y="981743"/>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2520178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0822B0F7-6944-47C7-84D9-70D03C3D4294}"/>
              </a:ext>
            </a:extLst>
          </p:cNvPr>
          <p:cNvSpPr>
            <a:spLocks noGrp="1"/>
          </p:cNvSpPr>
          <p:nvPr>
            <p:ph type="ftr" sz="quarter" idx="10"/>
          </p:nvPr>
        </p:nvSpPr>
        <p:spPr/>
        <p:txBody>
          <a:bodyPr/>
          <a:lstStyle>
            <a:lvl1pPr>
              <a:defRPr sz="900"/>
            </a:lvl1pPr>
          </a:lstStyle>
          <a:p>
            <a:r>
              <a:rPr lang="es-MX"/>
              <a:t>Sesión Ordinaria 09/2021 del 29 de Septiembre de 2021</a:t>
            </a:r>
            <a:endParaRPr lang="es-MX" dirty="0"/>
          </a:p>
        </p:txBody>
      </p:sp>
      <p:sp>
        <p:nvSpPr>
          <p:cNvPr id="3" name="Marcador de número de diapositiva 2">
            <a:extLst>
              <a:ext uri="{FF2B5EF4-FFF2-40B4-BE49-F238E27FC236}">
                <a16:creationId xmlns:a16="http://schemas.microsoft.com/office/drawing/2014/main" id="{50E1A294-4925-43C5-836B-BDD5D5C99203}"/>
              </a:ext>
            </a:extLst>
          </p:cNvPr>
          <p:cNvSpPr>
            <a:spLocks noGrp="1"/>
          </p:cNvSpPr>
          <p:nvPr>
            <p:ph type="sldNum" sz="quarter" idx="11"/>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1202986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7010400" y="6516673"/>
            <a:ext cx="2133600" cy="365125"/>
          </a:xfrm>
          <a:prstGeom prst="rect">
            <a:avLst/>
          </a:prstGeom>
        </p:spPr>
        <p:txBody>
          <a:bodyPr vert="horz" lIns="91440" tIns="45720" rIns="91440" bIns="45720" rtlCol="0" anchor="ctr"/>
          <a:lstStyle>
            <a:lvl1pPr algn="r">
              <a:defRPr sz="1050">
                <a:solidFill>
                  <a:schemeClr val="tx1">
                    <a:lumMod val="95000"/>
                    <a:lumOff val="5000"/>
                  </a:schemeClr>
                </a:solidFill>
              </a:defRPr>
            </a:lvl1pPr>
          </a:lstStyle>
          <a:p>
            <a:fld id="{08DCC1CA-BC64-9342-9FC6-0A703FD15379}" type="slidenum">
              <a:rPr lang="en-US" smtClean="0"/>
              <a:pPr/>
              <a:t>‹Nº›</a:t>
            </a:fld>
            <a:endParaRPr lang="en-US" dirty="0"/>
          </a:p>
        </p:txBody>
      </p:sp>
      <p:sp>
        <p:nvSpPr>
          <p:cNvPr id="3" name="Título 2">
            <a:extLst>
              <a:ext uri="{FF2B5EF4-FFF2-40B4-BE49-F238E27FC236}">
                <a16:creationId xmlns:a16="http://schemas.microsoft.com/office/drawing/2014/main" id="{684358C0-DBA6-44F5-AC81-D806664C01DC}"/>
              </a:ext>
            </a:extLst>
          </p:cNvPr>
          <p:cNvSpPr>
            <a:spLocks noGrp="1"/>
          </p:cNvSpPr>
          <p:nvPr>
            <p:ph type="title"/>
          </p:nvPr>
        </p:nvSpPr>
        <p:spPr/>
        <p:txBody>
          <a:bodyPr/>
          <a:lstStyle/>
          <a:p>
            <a:r>
              <a:rPr lang="es-ES" dirty="0"/>
              <a:t>Haga clic para modificar el estilo de título del patrón</a:t>
            </a:r>
            <a:endParaRPr lang="es-MX" dirty="0"/>
          </a:p>
        </p:txBody>
      </p:sp>
      <p:sp>
        <p:nvSpPr>
          <p:cNvPr id="8" name="Marcador de pie de página 6">
            <a:extLst>
              <a:ext uri="{FF2B5EF4-FFF2-40B4-BE49-F238E27FC236}">
                <a16:creationId xmlns:a16="http://schemas.microsoft.com/office/drawing/2014/main" id="{FEEEC69E-1D31-4EF2-BE4E-B751725EC178}"/>
              </a:ext>
            </a:extLst>
          </p:cNvPr>
          <p:cNvSpPr>
            <a:spLocks noGrp="1"/>
          </p:cNvSpPr>
          <p:nvPr>
            <p:ph type="ftr" sz="quarter" idx="3"/>
          </p:nvPr>
        </p:nvSpPr>
        <p:spPr>
          <a:xfrm>
            <a:off x="2872426" y="6595110"/>
            <a:ext cx="3399146" cy="208253"/>
          </a:xfrm>
          <a:prstGeom prst="rect">
            <a:avLst/>
          </a:prstGeom>
        </p:spPr>
        <p:txBody>
          <a:bodyPr vert="horz" lIns="91440" tIns="45720" rIns="91440" bIns="45720" rtlCol="0" anchor="ctr"/>
          <a:lstStyle>
            <a:lvl1pPr algn="ctr">
              <a:defRPr sz="700">
                <a:solidFill>
                  <a:schemeClr val="tx1">
                    <a:lumMod val="95000"/>
                    <a:lumOff val="5000"/>
                  </a:schemeClr>
                </a:solidFill>
              </a:defRPr>
            </a:lvl1pPr>
          </a:lstStyle>
          <a:p>
            <a:r>
              <a:rPr lang="es-MX"/>
              <a:t>Sesión Ordinaria 09/2021 del 29 de Septiembre de 2021</a:t>
            </a:r>
            <a:endParaRPr lang="es-MX" dirty="0"/>
          </a:p>
        </p:txBody>
      </p:sp>
      <p:sp>
        <p:nvSpPr>
          <p:cNvPr id="6" name="Text Placeholder 2">
            <a:extLst>
              <a:ext uri="{FF2B5EF4-FFF2-40B4-BE49-F238E27FC236}">
                <a16:creationId xmlns:a16="http://schemas.microsoft.com/office/drawing/2014/main" id="{1A3DD3EB-1C09-4A74-9C02-2BF8BDCB210F}"/>
              </a:ext>
            </a:extLst>
          </p:cNvPr>
          <p:cNvSpPr>
            <a:spLocks noGrp="1"/>
          </p:cNvSpPr>
          <p:nvPr>
            <p:ph idx="1"/>
          </p:nvPr>
        </p:nvSpPr>
        <p:spPr>
          <a:xfrm>
            <a:off x="468115" y="981743"/>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2013507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7010400" y="6516673"/>
            <a:ext cx="2133600" cy="365125"/>
          </a:xfrm>
          <a:prstGeom prst="rect">
            <a:avLst/>
          </a:prstGeom>
        </p:spPr>
        <p:txBody>
          <a:bodyPr vert="horz" lIns="91440" tIns="45720" rIns="91440" bIns="45720" rtlCol="0" anchor="ctr"/>
          <a:lstStyle>
            <a:lvl1pPr algn="r">
              <a:defRPr sz="1100">
                <a:solidFill>
                  <a:schemeClr val="tx1">
                    <a:lumMod val="95000"/>
                    <a:lumOff val="5000"/>
                  </a:schemeClr>
                </a:solidFill>
              </a:defRPr>
            </a:lvl1pPr>
          </a:lstStyle>
          <a:p>
            <a:fld id="{08DCC1CA-BC64-9342-9FC6-0A703FD15379}" type="slidenum">
              <a:rPr lang="en-US" smtClean="0"/>
              <a:pPr/>
              <a:t>‹Nº›</a:t>
            </a:fld>
            <a:endParaRPr lang="en-US" dirty="0"/>
          </a:p>
        </p:txBody>
      </p:sp>
      <p:sp>
        <p:nvSpPr>
          <p:cNvPr id="3" name="Título 2">
            <a:extLst>
              <a:ext uri="{FF2B5EF4-FFF2-40B4-BE49-F238E27FC236}">
                <a16:creationId xmlns:a16="http://schemas.microsoft.com/office/drawing/2014/main" id="{684358C0-DBA6-44F5-AC81-D806664C01DC}"/>
              </a:ext>
            </a:extLst>
          </p:cNvPr>
          <p:cNvSpPr>
            <a:spLocks noGrp="1"/>
          </p:cNvSpPr>
          <p:nvPr>
            <p:ph type="title"/>
          </p:nvPr>
        </p:nvSpPr>
        <p:spPr>
          <a:xfrm>
            <a:off x="245782" y="3132947"/>
            <a:ext cx="5303371" cy="592106"/>
          </a:xfrm>
          <a:prstGeom prst="rect">
            <a:avLst/>
          </a:prstGeom>
        </p:spPr>
        <p:txBody>
          <a:bodyPr/>
          <a:lstStyle/>
          <a:p>
            <a:r>
              <a:rPr lang="es-ES" dirty="0"/>
              <a:t>Haga clic para modificar el estilo de título del patrón</a:t>
            </a:r>
            <a:endParaRPr lang="es-MX" dirty="0"/>
          </a:p>
        </p:txBody>
      </p:sp>
      <p:sp>
        <p:nvSpPr>
          <p:cNvPr id="8" name="Marcador de pie de página 6">
            <a:extLst>
              <a:ext uri="{FF2B5EF4-FFF2-40B4-BE49-F238E27FC236}">
                <a16:creationId xmlns:a16="http://schemas.microsoft.com/office/drawing/2014/main" id="{FEEEC69E-1D31-4EF2-BE4E-B751725EC178}"/>
              </a:ext>
            </a:extLst>
          </p:cNvPr>
          <p:cNvSpPr>
            <a:spLocks noGrp="1"/>
          </p:cNvSpPr>
          <p:nvPr>
            <p:ph type="ftr" sz="quarter" idx="3"/>
          </p:nvPr>
        </p:nvSpPr>
        <p:spPr>
          <a:xfrm>
            <a:off x="2872426" y="6595110"/>
            <a:ext cx="3399146" cy="208253"/>
          </a:xfrm>
          <a:prstGeom prst="rect">
            <a:avLst/>
          </a:prstGeom>
        </p:spPr>
        <p:txBody>
          <a:bodyPr vert="horz" lIns="91440" tIns="45720" rIns="91440" bIns="45720" rtlCol="0" anchor="ctr"/>
          <a:lstStyle>
            <a:lvl1pPr algn="ctr">
              <a:defRPr sz="700">
                <a:solidFill>
                  <a:schemeClr val="tx1">
                    <a:lumMod val="95000"/>
                    <a:lumOff val="5000"/>
                  </a:schemeClr>
                </a:solidFill>
              </a:defRPr>
            </a:lvl1pPr>
          </a:lstStyle>
          <a:p>
            <a:r>
              <a:rPr lang="es-MX"/>
              <a:t>Sesión Ordinaria 09/2021 del 29 de Septiembre de 2021</a:t>
            </a:r>
            <a:endParaRPr lang="es-MX" dirty="0"/>
          </a:p>
        </p:txBody>
      </p:sp>
    </p:spTree>
    <p:extLst>
      <p:ext uri="{BB962C8B-B14F-4D97-AF65-F5344CB8AC3E}">
        <p14:creationId xmlns:p14="http://schemas.microsoft.com/office/powerpoint/2010/main" val="2181994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58975"/>
            <a:ext cx="7772400" cy="1470025"/>
          </a:xfrm>
          <a:prstGeom prst="rect">
            <a:avLst/>
          </a:prstGeom>
        </p:spPr>
        <p:txBody>
          <a:bodyPr/>
          <a:lstStyle>
            <a:lvl1pPr>
              <a:defRPr sz="3600" b="1">
                <a:solidFill>
                  <a:schemeClr val="bg2">
                    <a:lumMod val="50000"/>
                  </a:schemeClr>
                </a:solidFill>
              </a:defRPr>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697465" y="3429000"/>
            <a:ext cx="6400800" cy="1752600"/>
          </a:xfrm>
        </p:spPr>
        <p:txBody>
          <a:bodyPr>
            <a:normAutofit/>
          </a:bodyPr>
          <a:lstStyle>
            <a:lvl1pPr marL="0" indent="0" algn="ctr">
              <a:buNone/>
              <a:defRPr sz="2800"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5" name="Footer Placeholder 4"/>
          <p:cNvSpPr>
            <a:spLocks noGrp="1"/>
          </p:cNvSpPr>
          <p:nvPr>
            <p:ph type="ftr" sz="quarter" idx="11"/>
          </p:nvPr>
        </p:nvSpPr>
        <p:spPr/>
        <p:txBody>
          <a:bodyPr/>
          <a:lstStyle/>
          <a:p>
            <a:r>
              <a:rPr lang="es-MX"/>
              <a:t>Sesión Ordinaria 09/2021 del 29 de Septiembre de 2021</a:t>
            </a:r>
            <a:endParaRPr lang="es-MX" dirty="0"/>
          </a:p>
        </p:txBody>
      </p:sp>
      <p:sp>
        <p:nvSpPr>
          <p:cNvPr id="6" name="Slide Number Placeholder 5"/>
          <p:cNvSpPr>
            <a:spLocks noGrp="1"/>
          </p:cNvSpPr>
          <p:nvPr>
            <p:ph type="sldNum" sz="quarter" idx="12"/>
          </p:nvPr>
        </p:nvSpPr>
        <p:spPr/>
        <p:txBody>
          <a:bodyPr/>
          <a:lstStyle/>
          <a:p>
            <a:fld id="{09BA811B-EC15-4221-9CE3-1524AEBB1E2E}" type="slidenum">
              <a:rPr lang="es-MX" smtClean="0"/>
              <a:t>‹Nº›</a:t>
            </a:fld>
            <a:endParaRPr lang="es-MX" dirty="0"/>
          </a:p>
        </p:txBody>
      </p:sp>
    </p:spTree>
    <p:extLst>
      <p:ext uri="{BB962C8B-B14F-4D97-AF65-F5344CB8AC3E}">
        <p14:creationId xmlns:p14="http://schemas.microsoft.com/office/powerpoint/2010/main" val="14588121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5.jp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3.xml"/><Relationship Id="rId1" Type="http://schemas.openxmlformats.org/officeDocument/2006/relationships/slideLayout" Target="../slideLayouts/slideLayout5.xml"/><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Imagen 13">
            <a:extLst>
              <a:ext uri="{FF2B5EF4-FFF2-40B4-BE49-F238E27FC236}">
                <a16:creationId xmlns:a16="http://schemas.microsoft.com/office/drawing/2014/main" id="{F87D5031-1892-462F-ABB2-E71ECBF3A316}"/>
              </a:ext>
            </a:extLst>
          </p:cNvPr>
          <p:cNvPicPr>
            <a:picLocks noChangeAspect="1"/>
          </p:cNvPicPr>
          <p:nvPr userDrawn="1"/>
        </p:nvPicPr>
        <p:blipFill rotWithShape="1">
          <a:blip r:embed="rId3">
            <a:alphaModFix/>
          </a:blip>
          <a:srcRect r="46386"/>
          <a:stretch/>
        </p:blipFill>
        <p:spPr>
          <a:xfrm rot="10800000">
            <a:off x="124200" y="1669598"/>
            <a:ext cx="5944796" cy="2920237"/>
          </a:xfrm>
          <a:prstGeom prst="rect">
            <a:avLst/>
          </a:prstGeom>
        </p:spPr>
      </p:pic>
      <p:pic>
        <p:nvPicPr>
          <p:cNvPr id="7" name="Imagen 6"/>
          <p:cNvPicPr>
            <a:picLocks noChangeAspect="1"/>
          </p:cNvPicPr>
          <p:nvPr/>
        </p:nvPicPr>
        <p:blipFill rotWithShape="1">
          <a:blip r:embed="rId3">
            <a:alphaModFix/>
          </a:blip>
          <a:srcRect r="44568"/>
          <a:stretch/>
        </p:blipFill>
        <p:spPr>
          <a:xfrm rot="10800000">
            <a:off x="65285" y="2726058"/>
            <a:ext cx="6146361" cy="2920237"/>
          </a:xfrm>
          <a:prstGeom prst="rect">
            <a:avLst/>
          </a:prstGeom>
        </p:spPr>
      </p:pic>
      <p:sp>
        <p:nvSpPr>
          <p:cNvPr id="2" name="Title Placeholder 1"/>
          <p:cNvSpPr>
            <a:spLocks noGrp="1"/>
          </p:cNvSpPr>
          <p:nvPr>
            <p:ph type="title"/>
          </p:nvPr>
        </p:nvSpPr>
        <p:spPr>
          <a:xfrm>
            <a:off x="443865" y="2857500"/>
            <a:ext cx="5699051" cy="1143000"/>
          </a:xfrm>
          <a:prstGeom prst="rect">
            <a:avLst/>
          </a:prstGeom>
        </p:spPr>
        <p:txBody>
          <a:bodyPr vert="horz" lIns="91440" tIns="45720" rIns="91440" bIns="45720" rtlCol="0" anchor="ctr">
            <a:noAutofit/>
          </a:bodyPr>
          <a:lstStyle/>
          <a:p>
            <a:r>
              <a:rPr lang="es-ES" dirty="0"/>
              <a:t>Haga clic para modificar el estilo de título del patrón</a:t>
            </a:r>
            <a:endParaRPr lang="en-US" dirty="0"/>
          </a:p>
        </p:txBody>
      </p:sp>
      <p:pic>
        <p:nvPicPr>
          <p:cNvPr id="4" name="Imagen 3" descr="Imagen que contiene Diagrama&#10;&#10;Descripción generada automáticamente">
            <a:extLst>
              <a:ext uri="{FF2B5EF4-FFF2-40B4-BE49-F238E27FC236}">
                <a16:creationId xmlns:a16="http://schemas.microsoft.com/office/drawing/2014/main" id="{92D01BB5-15EB-4AB6-909E-70F9383F8EB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445" y="0"/>
            <a:ext cx="2571724" cy="1062990"/>
          </a:xfrm>
          <a:prstGeom prst="homePlate">
            <a:avLst>
              <a:gd name="adj" fmla="val 30645"/>
            </a:avLst>
          </a:prstGeom>
        </p:spPr>
      </p:pic>
      <p:pic>
        <p:nvPicPr>
          <p:cNvPr id="13" name="Imagen 12" descr="Logotipo, nombre de la empresa&#10;&#10;Descripción generada automáticamente">
            <a:extLst>
              <a:ext uri="{FF2B5EF4-FFF2-40B4-BE49-F238E27FC236}">
                <a16:creationId xmlns:a16="http://schemas.microsoft.com/office/drawing/2014/main" id="{07052444-C2E9-414D-A0C0-3E50439D571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765735" y="5646295"/>
            <a:ext cx="1567809" cy="1211705"/>
          </a:xfrm>
          <a:prstGeom prst="rect">
            <a:avLst/>
          </a:prstGeom>
        </p:spPr>
      </p:pic>
      <p:pic>
        <p:nvPicPr>
          <p:cNvPr id="11" name="Imagen 10"/>
          <p:cNvPicPr>
            <a:picLocks noChangeAspect="1"/>
          </p:cNvPicPr>
          <p:nvPr/>
        </p:nvPicPr>
        <p:blipFill>
          <a:blip r:embed="rId6">
            <a:duotone>
              <a:prstClr val="black"/>
              <a:schemeClr val="tx2">
                <a:tint val="45000"/>
                <a:satMod val="400000"/>
              </a:schemeClr>
            </a:duotone>
            <a:alphaModFix amt="19000"/>
          </a:blip>
          <a:stretch>
            <a:fillRect/>
          </a:stretch>
        </p:blipFill>
        <p:spPr>
          <a:xfrm>
            <a:off x="6354297" y="1683006"/>
            <a:ext cx="2719052" cy="3670110"/>
          </a:xfrm>
          <a:prstGeom prst="rect">
            <a:avLst/>
          </a:prstGeom>
        </p:spPr>
      </p:pic>
    </p:spTree>
    <p:extLst>
      <p:ext uri="{BB962C8B-B14F-4D97-AF65-F5344CB8AC3E}">
        <p14:creationId xmlns:p14="http://schemas.microsoft.com/office/powerpoint/2010/main" val="133590230"/>
      </p:ext>
    </p:extLst>
  </p:cSld>
  <p:clrMap bg1="lt1" tx1="dk1" bg2="lt2" tx2="dk2" accent1="accent1" accent2="accent2" accent3="accent3" accent4="accent4" accent5="accent5" accent6="accent6" hlink="hlink" folHlink="folHlink"/>
  <p:sldLayoutIdLst>
    <p:sldLayoutId id="2147483692" r:id="rId1"/>
  </p:sldLayoutIdLst>
  <p:hf hdr="0" dt="0"/>
  <p:txStyles>
    <p:titleStyle>
      <a:lvl1pPr algn="ctr" defTabSz="457200" rtl="0" eaLnBrk="1" latinLnBrk="0" hangingPunct="1">
        <a:spcBef>
          <a:spcPct val="0"/>
        </a:spcBef>
        <a:buNone/>
        <a:defRPr sz="4000" b="1" kern="1200">
          <a:solidFill>
            <a:schemeClr val="tx1">
              <a:lumMod val="65000"/>
              <a:lumOff val="35000"/>
            </a:schemeClr>
          </a:solidFill>
          <a:latin typeface="Estrangelo Edessa" panose="03080600000000000000" pitchFamily="66" charset="0"/>
          <a:ea typeface="HGPSoeiKakugothicUB" panose="020B0400000000000000" pitchFamily="34" charset="-128"/>
          <a:cs typeface="Estrangelo Edessa" panose="03080600000000000000" pitchFamily="66" charset="0"/>
        </a:defRPr>
      </a:lvl1pPr>
    </p:titleStyle>
    <p:body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8115" y="981743"/>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Footer Placeholder 4"/>
          <p:cNvSpPr>
            <a:spLocks noGrp="1"/>
          </p:cNvSpPr>
          <p:nvPr>
            <p:ph type="ftr" sz="quarter" idx="3"/>
          </p:nvPr>
        </p:nvSpPr>
        <p:spPr>
          <a:xfrm>
            <a:off x="2868415" y="6492875"/>
            <a:ext cx="3428999" cy="365125"/>
          </a:xfrm>
          <a:prstGeom prst="rect">
            <a:avLst/>
          </a:prstGeom>
        </p:spPr>
        <p:txBody>
          <a:bodyPr vert="horz" lIns="91440" tIns="45720" rIns="91440" bIns="45720" rtlCol="0" anchor="ctr"/>
          <a:lstStyle>
            <a:lvl1pPr algn="ctr">
              <a:defRPr sz="700">
                <a:solidFill>
                  <a:schemeClr val="tx1">
                    <a:tint val="75000"/>
                  </a:schemeClr>
                </a:solidFill>
              </a:defRPr>
            </a:lvl1pPr>
          </a:lstStyle>
          <a:p>
            <a:r>
              <a:rPr lang="es-MX"/>
              <a:t>Sesión Ordinaria 09/2021 del 29 de Septiembre de 2021</a:t>
            </a:r>
            <a:endParaRPr lang="es-MX" dirty="0"/>
          </a:p>
        </p:txBody>
      </p:sp>
      <p:sp>
        <p:nvSpPr>
          <p:cNvPr id="6" name="Slide Number Placeholder 5"/>
          <p:cNvSpPr>
            <a:spLocks noGrp="1"/>
          </p:cNvSpPr>
          <p:nvPr>
            <p:ph type="sldNum" sz="quarter" idx="4"/>
          </p:nvPr>
        </p:nvSpPr>
        <p:spPr>
          <a:xfrm>
            <a:off x="8561069" y="6470243"/>
            <a:ext cx="53772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9BA811B-EC15-4221-9CE3-1524AEBB1E2E}" type="slidenum">
              <a:rPr lang="es-MX" smtClean="0"/>
              <a:pPr/>
              <a:t>‹Nº›</a:t>
            </a:fld>
            <a:endParaRPr lang="es-MX" dirty="0"/>
          </a:p>
        </p:txBody>
      </p:sp>
      <p:sp>
        <p:nvSpPr>
          <p:cNvPr id="2" name="Title Placeholder 1"/>
          <p:cNvSpPr>
            <a:spLocks noGrp="1"/>
          </p:cNvSpPr>
          <p:nvPr>
            <p:ph type="title"/>
          </p:nvPr>
        </p:nvSpPr>
        <p:spPr>
          <a:xfrm>
            <a:off x="1667512" y="28971"/>
            <a:ext cx="7431283" cy="611048"/>
          </a:xfrm>
          <a:prstGeom prst="rect">
            <a:avLst/>
          </a:prstGeom>
        </p:spPr>
        <p:txBody>
          <a:bodyPr vert="horz" lIns="91440" tIns="45720" rIns="91440" bIns="45720" rtlCol="0" anchor="ctr">
            <a:noAutofit/>
          </a:bodyPr>
          <a:lstStyle/>
          <a:p>
            <a:r>
              <a:rPr lang="es-ES" dirty="0"/>
              <a:t>Haga clic para modificar el estilo de título del patrón</a:t>
            </a:r>
            <a:endParaRPr lang="en-US" dirty="0"/>
          </a:p>
        </p:txBody>
      </p:sp>
      <p:pic>
        <p:nvPicPr>
          <p:cNvPr id="12" name="Imagen 11" descr="Texto&#10;&#10;Descripción generada automáticamente con confianza media">
            <a:extLst>
              <a:ext uri="{FF2B5EF4-FFF2-40B4-BE49-F238E27FC236}">
                <a16:creationId xmlns:a16="http://schemas.microsoft.com/office/drawing/2014/main" id="{B4C60C39-5CEF-4451-94CF-8AFD4A1C9158}"/>
              </a:ext>
            </a:extLst>
          </p:cNvPr>
          <p:cNvPicPr>
            <a:picLocks noChangeAspect="1"/>
          </p:cNvPicPr>
          <p:nvPr userDrawn="1"/>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37225"/>
            <a:ext cx="1646435" cy="611048"/>
          </a:xfrm>
          <a:prstGeom prst="rect">
            <a:avLst/>
          </a:prstGeom>
        </p:spPr>
      </p:pic>
      <p:pic>
        <p:nvPicPr>
          <p:cNvPr id="15" name="Imagen 14" descr="Logotipo, nombre de la empresa&#10;&#10;Descripción generada automáticamente">
            <a:extLst>
              <a:ext uri="{FF2B5EF4-FFF2-40B4-BE49-F238E27FC236}">
                <a16:creationId xmlns:a16="http://schemas.microsoft.com/office/drawing/2014/main" id="{2EEF5BF1-D072-4CA6-823B-FCEA04FF27C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045" y="6026151"/>
            <a:ext cx="1076319" cy="831849"/>
          </a:xfrm>
          <a:prstGeom prst="rect">
            <a:avLst/>
          </a:prstGeom>
        </p:spPr>
      </p:pic>
      <p:pic>
        <p:nvPicPr>
          <p:cNvPr id="17" name="Imagen 16" descr="Texto&#10;&#10;Descripción generada automáticamente con confianza media">
            <a:extLst>
              <a:ext uri="{FF2B5EF4-FFF2-40B4-BE49-F238E27FC236}">
                <a16:creationId xmlns:a16="http://schemas.microsoft.com/office/drawing/2014/main" id="{E33E5459-7E90-4F30-AE6E-91D2534B43D0}"/>
              </a:ext>
            </a:extLst>
          </p:cNvPr>
          <p:cNvPicPr>
            <a:picLocks noChangeAspect="1"/>
          </p:cNvPicPr>
          <p:nvPr userDrawn="1"/>
        </p:nvPicPr>
        <p:blipFill rotWithShape="1">
          <a:blip r:embed="rId5">
            <a:clrChange>
              <a:clrFrom>
                <a:srgbClr val="FFFFFF"/>
              </a:clrFrom>
              <a:clrTo>
                <a:srgbClr val="FFFFFF">
                  <a:alpha val="0"/>
                </a:srgbClr>
              </a:clrTo>
            </a:clrChange>
            <a:alphaModFix amt="9000"/>
            <a:extLst>
              <a:ext uri="{28A0092B-C50C-407E-A947-70E740481C1C}">
                <a14:useLocalDpi xmlns:a14="http://schemas.microsoft.com/office/drawing/2010/main" val="0"/>
              </a:ext>
            </a:extLst>
          </a:blip>
          <a:srcRect r="68991"/>
          <a:stretch/>
        </p:blipFill>
        <p:spPr>
          <a:xfrm>
            <a:off x="2248075" y="693993"/>
            <a:ext cx="4647850" cy="5562853"/>
          </a:xfrm>
          <a:prstGeom prst="rect">
            <a:avLst/>
          </a:prstGeom>
        </p:spPr>
      </p:pic>
    </p:spTree>
    <p:extLst>
      <p:ext uri="{BB962C8B-B14F-4D97-AF65-F5344CB8AC3E}">
        <p14:creationId xmlns:p14="http://schemas.microsoft.com/office/powerpoint/2010/main" val="3666758795"/>
      </p:ext>
    </p:extLst>
  </p:cSld>
  <p:clrMap bg1="lt1" tx1="dk1" bg2="lt2" tx2="dk2" accent1="accent1" accent2="accent2" accent3="accent3" accent4="accent4" accent5="accent5" accent6="accent6" hlink="hlink" folHlink="folHlink"/>
  <p:sldLayoutIdLst>
    <p:sldLayoutId id="2147483685" r:id="rId1"/>
    <p:sldLayoutId id="2147483790" r:id="rId2"/>
    <p:sldLayoutId id="2147483791" r:id="rId3"/>
  </p:sldLayoutIdLst>
  <p:hf hdr="0" dt="0"/>
  <p:txStyles>
    <p:titleStyle>
      <a:lvl1pPr algn="ctr" defTabSz="457200" rtl="0" eaLnBrk="1" latinLnBrk="0" hangingPunct="1">
        <a:spcBef>
          <a:spcPct val="0"/>
        </a:spcBef>
        <a:buNone/>
        <a:defRPr sz="2400" b="1" kern="1200">
          <a:solidFill>
            <a:schemeClr val="accent1">
              <a:lumMod val="50000"/>
            </a:schemeClr>
          </a:solidFill>
          <a:latin typeface="+mj-lt"/>
          <a:ea typeface="+mj-ea"/>
          <a:cs typeface="+mj-cs"/>
        </a:defRPr>
      </a:lvl1pPr>
    </p:titleStyle>
    <p:bodyStyle>
      <a:lvl1pPr marL="342900" indent="-342900" algn="l" defTabSz="457200" rtl="0" eaLnBrk="1" latinLnBrk="0" hangingPunct="1">
        <a:spcBef>
          <a:spcPct val="20000"/>
        </a:spcBef>
        <a:buClr>
          <a:schemeClr val="accent1">
            <a:lumMod val="50000"/>
          </a:schemeClr>
        </a:buClr>
        <a:buFont typeface="Wingdings" panose="05000000000000000000" pitchFamily="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50000"/>
          </a:schemeClr>
        </a:buClr>
        <a:buFont typeface="Arial"/>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buFont typeface="Arial"/>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userDrawn="1"/>
        </p:nvSpPr>
        <p:spPr>
          <a:xfrm>
            <a:off x="1685830" y="-2"/>
            <a:ext cx="7458170" cy="59929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0" u="none" strike="noStrike" kern="1200" cap="none" spc="0" normalizeH="0" baseline="0" noProof="0" dirty="0">
              <a:ln>
                <a:noFill/>
              </a:ln>
              <a:solidFill>
                <a:prstClr val="white"/>
              </a:solidFill>
              <a:effectLst/>
              <a:uLnTx/>
              <a:uFillTx/>
              <a:latin typeface="Abadi Extra Light" panose="020B0604020202020204" pitchFamily="34" charset="0"/>
              <a:ea typeface="+mn-ea"/>
              <a:cs typeface="+mn-cs"/>
            </a:endParaRPr>
          </a:p>
        </p:txBody>
      </p:sp>
      <p:sp>
        <p:nvSpPr>
          <p:cNvPr id="5" name="Marcador de título 4">
            <a:extLst>
              <a:ext uri="{FF2B5EF4-FFF2-40B4-BE49-F238E27FC236}">
                <a16:creationId xmlns:a16="http://schemas.microsoft.com/office/drawing/2014/main" id="{746653DA-C819-4EDE-BF60-0B3AAC8E5E57}"/>
              </a:ext>
            </a:extLst>
          </p:cNvPr>
          <p:cNvSpPr>
            <a:spLocks noGrp="1"/>
          </p:cNvSpPr>
          <p:nvPr>
            <p:ph type="title"/>
          </p:nvPr>
        </p:nvSpPr>
        <p:spPr>
          <a:xfrm>
            <a:off x="1689100" y="7184"/>
            <a:ext cx="6997698" cy="592106"/>
          </a:xfrm>
          <a:prstGeom prst="rect">
            <a:avLst/>
          </a:prstGeom>
        </p:spPr>
        <p:txBody>
          <a:bodyPr vert="horz" lIns="91440" tIns="45720" rIns="91440" bIns="45720" rtlCol="0" anchor="ctr">
            <a:noAutofit/>
          </a:bodyPr>
          <a:lstStyle/>
          <a:p>
            <a:r>
              <a:rPr lang="es-ES" dirty="0"/>
              <a:t>Haga clic para modificar el estilo de título del patrón</a:t>
            </a:r>
            <a:endParaRPr lang="es-MX" dirty="0"/>
          </a:p>
        </p:txBody>
      </p:sp>
      <p:sp>
        <p:nvSpPr>
          <p:cNvPr id="13" name="Text Placeholder 2">
            <a:extLst>
              <a:ext uri="{FF2B5EF4-FFF2-40B4-BE49-F238E27FC236}">
                <a16:creationId xmlns:a16="http://schemas.microsoft.com/office/drawing/2014/main" id="{204B2ED8-D046-41C1-96F8-7511B221597A}"/>
              </a:ext>
            </a:extLst>
          </p:cNvPr>
          <p:cNvSpPr>
            <a:spLocks noGrp="1"/>
          </p:cNvSpPr>
          <p:nvPr>
            <p:ph type="body" idx="1"/>
          </p:nvPr>
        </p:nvSpPr>
        <p:spPr>
          <a:xfrm>
            <a:off x="434338" y="1064320"/>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pic>
        <p:nvPicPr>
          <p:cNvPr id="8" name="Imagen 7" descr="Texto&#10;&#10;Descripción generada automáticamente">
            <a:extLst>
              <a:ext uri="{FF2B5EF4-FFF2-40B4-BE49-F238E27FC236}">
                <a16:creationId xmlns:a16="http://schemas.microsoft.com/office/drawing/2014/main" id="{A9C1CE74-B2C4-414C-911F-439CDD41FF20}"/>
              </a:ext>
            </a:extLst>
          </p:cNvPr>
          <p:cNvPicPr>
            <a:picLocks noChangeAspect="1"/>
          </p:cNvPicPr>
          <p:nvPr userDrawn="1"/>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0" y="-2"/>
            <a:ext cx="1619008" cy="599292"/>
          </a:xfrm>
          <a:prstGeom prst="rect">
            <a:avLst/>
          </a:prstGeom>
        </p:spPr>
      </p:pic>
      <p:pic>
        <p:nvPicPr>
          <p:cNvPr id="15" name="Imagen 14" descr="Texto&#10;&#10;Descripción generada automáticamente">
            <a:extLst>
              <a:ext uri="{FF2B5EF4-FFF2-40B4-BE49-F238E27FC236}">
                <a16:creationId xmlns:a16="http://schemas.microsoft.com/office/drawing/2014/main" id="{4EA47B12-0139-4E95-8F0E-EE6C2E5EDE7D}"/>
              </a:ext>
            </a:extLst>
          </p:cNvPr>
          <p:cNvPicPr>
            <a:picLocks noChangeAspect="1"/>
          </p:cNvPicPr>
          <p:nvPr userDrawn="1"/>
        </p:nvPicPr>
        <p:blipFill rotWithShape="1">
          <a:blip r:embed="rId3">
            <a:clrChange>
              <a:clrFrom>
                <a:srgbClr val="FEFEFE"/>
              </a:clrFrom>
              <a:clrTo>
                <a:srgbClr val="FEFEFE">
                  <a:alpha val="0"/>
                </a:srgbClr>
              </a:clrTo>
            </a:clrChange>
            <a:alphaModFix amt="23000"/>
            <a:extLst>
              <a:ext uri="{28A0092B-C50C-407E-A947-70E740481C1C}">
                <a14:useLocalDpi xmlns:a14="http://schemas.microsoft.com/office/drawing/2010/main" val="0"/>
              </a:ext>
            </a:extLst>
          </a:blip>
          <a:srcRect r="69910"/>
          <a:stretch/>
        </p:blipFill>
        <p:spPr>
          <a:xfrm>
            <a:off x="5308533" y="1507854"/>
            <a:ext cx="3218245" cy="3958959"/>
          </a:xfrm>
          <a:prstGeom prst="rect">
            <a:avLst/>
          </a:prstGeom>
        </p:spPr>
      </p:pic>
      <p:sp>
        <p:nvSpPr>
          <p:cNvPr id="9" name="Rectángulo 8">
            <a:extLst>
              <a:ext uri="{FF2B5EF4-FFF2-40B4-BE49-F238E27FC236}">
                <a16:creationId xmlns:a16="http://schemas.microsoft.com/office/drawing/2014/main" id="{956502D2-3F83-4DBA-A8A5-8817AE4BDB2D}"/>
              </a:ext>
            </a:extLst>
          </p:cNvPr>
          <p:cNvSpPr/>
          <p:nvPr userDrawn="1"/>
        </p:nvSpPr>
        <p:spPr>
          <a:xfrm>
            <a:off x="0" y="6492875"/>
            <a:ext cx="9144000" cy="365125"/>
          </a:xfrm>
          <a:prstGeom prst="rect">
            <a:avLst/>
          </a:prstGeom>
          <a:gradFill flip="none" rotWithShape="1">
            <a:gsLst>
              <a:gs pos="0">
                <a:schemeClr val="bg1">
                  <a:alpha val="0"/>
                  <a:lumMod val="76000"/>
                </a:schemeClr>
              </a:gs>
              <a:gs pos="74000">
                <a:schemeClr val="accent1">
                  <a:lumMod val="45000"/>
                  <a:lumOff val="55000"/>
                </a:schemeClr>
              </a:gs>
              <a:gs pos="100000">
                <a:srgbClr val="6E56A0"/>
              </a:gs>
              <a:gs pos="42000">
                <a:srgbClr val="D1C5D6"/>
              </a:gs>
              <a:gs pos="21000">
                <a:srgbClr val="E2DEE2"/>
              </a:gs>
            </a:gsLst>
            <a:lin ang="0" scaled="1"/>
            <a:tileRect/>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Marcador de pie de página 6">
            <a:extLst>
              <a:ext uri="{FF2B5EF4-FFF2-40B4-BE49-F238E27FC236}">
                <a16:creationId xmlns:a16="http://schemas.microsoft.com/office/drawing/2014/main" id="{137ABA22-4CB3-4E9F-AEC9-C7687166A858}"/>
              </a:ext>
            </a:extLst>
          </p:cNvPr>
          <p:cNvSpPr>
            <a:spLocks noGrp="1"/>
          </p:cNvSpPr>
          <p:nvPr>
            <p:ph type="ftr" sz="quarter" idx="3"/>
          </p:nvPr>
        </p:nvSpPr>
        <p:spPr>
          <a:xfrm>
            <a:off x="2879249" y="6499983"/>
            <a:ext cx="3385498" cy="365125"/>
          </a:xfrm>
          <a:prstGeom prst="rect">
            <a:avLst/>
          </a:prstGeom>
        </p:spPr>
        <p:txBody>
          <a:bodyPr vert="horz" lIns="91440" tIns="45720" rIns="91440" bIns="45720" rtlCol="0" anchor="ctr"/>
          <a:lstStyle>
            <a:lvl1pPr algn="ctr">
              <a:defRPr sz="700">
                <a:solidFill>
                  <a:schemeClr val="tx1">
                    <a:lumMod val="95000"/>
                    <a:lumOff val="5000"/>
                  </a:schemeClr>
                </a:solidFill>
              </a:defRPr>
            </a:lvl1pPr>
          </a:lstStyle>
          <a:p>
            <a:r>
              <a:rPr lang="es-MX"/>
              <a:t>Sesión Ordinaria 09/2021 del 29 de Septiembre de 2021</a:t>
            </a:r>
            <a:endParaRPr lang="es-MX" dirty="0"/>
          </a:p>
        </p:txBody>
      </p:sp>
      <p:sp>
        <p:nvSpPr>
          <p:cNvPr id="23" name="Slide Number Placeholder 5"/>
          <p:cNvSpPr>
            <a:spLocks noGrp="1"/>
          </p:cNvSpPr>
          <p:nvPr>
            <p:ph type="sldNum" sz="quarter" idx="4"/>
          </p:nvPr>
        </p:nvSpPr>
        <p:spPr>
          <a:xfrm>
            <a:off x="8663938" y="6489583"/>
            <a:ext cx="457202" cy="365125"/>
          </a:xfrm>
          <a:prstGeom prst="rect">
            <a:avLst/>
          </a:prstGeom>
        </p:spPr>
        <p:txBody>
          <a:bodyPr vert="horz" lIns="91440" tIns="45720" rIns="91440" bIns="45720" rtlCol="0" anchor="ctr"/>
          <a:lstStyle>
            <a:lvl1pPr algn="r">
              <a:defRPr sz="1000">
                <a:solidFill>
                  <a:schemeClr val="bg2">
                    <a:lumMod val="10000"/>
                  </a:schemeClr>
                </a:solidFill>
              </a:defRPr>
            </a:lvl1pPr>
          </a:lstStyle>
          <a:p>
            <a:fld id="{08DCC1CA-BC64-9342-9FC6-0A703FD15379}" type="slidenum">
              <a:rPr lang="en-US" smtClean="0"/>
              <a:pPr/>
              <a:t>‹Nº›</a:t>
            </a:fld>
            <a:endParaRPr lang="en-US" dirty="0"/>
          </a:p>
        </p:txBody>
      </p:sp>
      <p:pic>
        <p:nvPicPr>
          <p:cNvPr id="11" name="Imagen 10" descr="Logotipo, nombre de la empresa&#10;&#10;Descripción generada automáticamente">
            <a:extLst>
              <a:ext uri="{FF2B5EF4-FFF2-40B4-BE49-F238E27FC236}">
                <a16:creationId xmlns:a16="http://schemas.microsoft.com/office/drawing/2014/main" id="{AB172BD5-8A55-43DE-948C-AB8C6F3C12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3817" y="6055313"/>
            <a:ext cx="996309" cy="770012"/>
          </a:xfrm>
          <a:prstGeom prst="rect">
            <a:avLst/>
          </a:prstGeom>
        </p:spPr>
      </p:pic>
    </p:spTree>
    <p:extLst>
      <p:ext uri="{BB962C8B-B14F-4D97-AF65-F5344CB8AC3E}">
        <p14:creationId xmlns:p14="http://schemas.microsoft.com/office/powerpoint/2010/main" val="3818722316"/>
      </p:ext>
    </p:extLst>
  </p:cSld>
  <p:clrMap bg1="lt1" tx1="dk1" bg2="lt2" tx2="dk2" accent1="accent1" accent2="accent2" accent3="accent3" accent4="accent4" accent5="accent5" accent6="accent6" hlink="hlink" folHlink="folHlink"/>
  <p:sldLayoutIdLst>
    <p:sldLayoutId id="2147483687" r:id="rId1"/>
  </p:sldLayoutIdLst>
  <p:hf hdr="0" dt="0"/>
  <p:txStyles>
    <p:titleStyle>
      <a:lvl1pPr algn="ctr" defTabSz="914377" rtl="0" eaLnBrk="1" latinLnBrk="0" hangingPunct="1">
        <a:lnSpc>
          <a:spcPct val="90000"/>
        </a:lnSpc>
        <a:spcBef>
          <a:spcPct val="0"/>
        </a:spcBef>
        <a:buNone/>
        <a:defRPr sz="2200" b="1" kern="1200">
          <a:solidFill>
            <a:schemeClr val="bg1"/>
          </a:solidFill>
          <a:latin typeface="+mj-lt"/>
          <a:ea typeface="+mj-ea"/>
          <a:cs typeface="+mj-cs"/>
        </a:defRPr>
      </a:lvl1pPr>
    </p:titleStyle>
    <p:body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descr="Texto&#10;&#10;Descripción generada automáticamente">
            <a:extLst>
              <a:ext uri="{FF2B5EF4-FFF2-40B4-BE49-F238E27FC236}">
                <a16:creationId xmlns:a16="http://schemas.microsoft.com/office/drawing/2014/main" id="{A9C1CE74-B2C4-414C-911F-439CDD41FF20}"/>
              </a:ext>
            </a:extLst>
          </p:cNvPr>
          <p:cNvPicPr>
            <a:picLocks noChangeAspect="1"/>
          </p:cNvPicPr>
          <p:nvPr userDrawn="1"/>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0" y="-2"/>
            <a:ext cx="1619008" cy="599292"/>
          </a:xfrm>
          <a:prstGeom prst="rect">
            <a:avLst/>
          </a:prstGeom>
        </p:spPr>
      </p:pic>
      <p:pic>
        <p:nvPicPr>
          <p:cNvPr id="15" name="Imagen 14" descr="Texto&#10;&#10;Descripción generada automáticamente">
            <a:extLst>
              <a:ext uri="{FF2B5EF4-FFF2-40B4-BE49-F238E27FC236}">
                <a16:creationId xmlns:a16="http://schemas.microsoft.com/office/drawing/2014/main" id="{4EA47B12-0139-4E95-8F0E-EE6C2E5EDE7D}"/>
              </a:ext>
            </a:extLst>
          </p:cNvPr>
          <p:cNvPicPr>
            <a:picLocks noChangeAspect="1"/>
          </p:cNvPicPr>
          <p:nvPr userDrawn="1"/>
        </p:nvPicPr>
        <p:blipFill rotWithShape="1">
          <a:blip r:embed="rId4">
            <a:clrChange>
              <a:clrFrom>
                <a:srgbClr val="FEFEFE"/>
              </a:clrFrom>
              <a:clrTo>
                <a:srgbClr val="FEFEFE">
                  <a:alpha val="0"/>
                </a:srgbClr>
              </a:clrTo>
            </a:clrChange>
            <a:alphaModFix amt="23000"/>
            <a:extLst>
              <a:ext uri="{28A0092B-C50C-407E-A947-70E740481C1C}">
                <a14:useLocalDpi xmlns:a14="http://schemas.microsoft.com/office/drawing/2010/main" val="0"/>
              </a:ext>
            </a:extLst>
          </a:blip>
          <a:srcRect r="69910"/>
          <a:stretch/>
        </p:blipFill>
        <p:spPr>
          <a:xfrm>
            <a:off x="5308533" y="1507854"/>
            <a:ext cx="3218245" cy="3958959"/>
          </a:xfrm>
          <a:prstGeom prst="rect">
            <a:avLst/>
          </a:prstGeom>
        </p:spPr>
      </p:pic>
      <p:sp>
        <p:nvSpPr>
          <p:cNvPr id="9" name="Rectángulo 8">
            <a:extLst>
              <a:ext uri="{FF2B5EF4-FFF2-40B4-BE49-F238E27FC236}">
                <a16:creationId xmlns:a16="http://schemas.microsoft.com/office/drawing/2014/main" id="{956502D2-3F83-4DBA-A8A5-8817AE4BDB2D}"/>
              </a:ext>
            </a:extLst>
          </p:cNvPr>
          <p:cNvSpPr/>
          <p:nvPr userDrawn="1"/>
        </p:nvSpPr>
        <p:spPr>
          <a:xfrm>
            <a:off x="0" y="6492875"/>
            <a:ext cx="9144000" cy="365125"/>
          </a:xfrm>
          <a:prstGeom prst="rect">
            <a:avLst/>
          </a:prstGeom>
          <a:gradFill flip="none" rotWithShape="1">
            <a:gsLst>
              <a:gs pos="0">
                <a:schemeClr val="bg1">
                  <a:alpha val="0"/>
                  <a:lumMod val="76000"/>
                </a:schemeClr>
              </a:gs>
              <a:gs pos="74000">
                <a:schemeClr val="accent1">
                  <a:lumMod val="45000"/>
                  <a:lumOff val="55000"/>
                </a:schemeClr>
              </a:gs>
              <a:gs pos="100000">
                <a:srgbClr val="6E56A0"/>
              </a:gs>
              <a:gs pos="42000">
                <a:srgbClr val="D1C5D6"/>
              </a:gs>
              <a:gs pos="21000">
                <a:srgbClr val="E2DEE2"/>
              </a:gs>
            </a:gsLst>
            <a:lin ang="0" scaled="1"/>
            <a:tileRect/>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Marcador de pie de página 6">
            <a:extLst>
              <a:ext uri="{FF2B5EF4-FFF2-40B4-BE49-F238E27FC236}">
                <a16:creationId xmlns:a16="http://schemas.microsoft.com/office/drawing/2014/main" id="{137ABA22-4CB3-4E9F-AEC9-C7687166A858}"/>
              </a:ext>
            </a:extLst>
          </p:cNvPr>
          <p:cNvSpPr>
            <a:spLocks noGrp="1"/>
          </p:cNvSpPr>
          <p:nvPr>
            <p:ph type="ftr" sz="quarter" idx="3"/>
          </p:nvPr>
        </p:nvSpPr>
        <p:spPr>
          <a:xfrm>
            <a:off x="2879249" y="6499983"/>
            <a:ext cx="3385498" cy="365125"/>
          </a:xfrm>
          <a:prstGeom prst="rect">
            <a:avLst/>
          </a:prstGeom>
        </p:spPr>
        <p:txBody>
          <a:bodyPr vert="horz" lIns="91440" tIns="45720" rIns="91440" bIns="45720" rtlCol="0" anchor="ctr"/>
          <a:lstStyle>
            <a:lvl1pPr algn="ctr">
              <a:defRPr sz="700">
                <a:solidFill>
                  <a:schemeClr val="tx1">
                    <a:lumMod val="95000"/>
                    <a:lumOff val="5000"/>
                  </a:schemeClr>
                </a:solidFill>
              </a:defRPr>
            </a:lvl1pPr>
          </a:lstStyle>
          <a:p>
            <a:r>
              <a:rPr lang="es-MX"/>
              <a:t>Sesión Ordinaria 09/2021 del 29 de Septiembre de 2021</a:t>
            </a:r>
            <a:endParaRPr lang="es-MX" dirty="0"/>
          </a:p>
        </p:txBody>
      </p:sp>
      <p:sp>
        <p:nvSpPr>
          <p:cNvPr id="23" name="Slide Number Placeholder 5"/>
          <p:cNvSpPr>
            <a:spLocks noGrp="1"/>
          </p:cNvSpPr>
          <p:nvPr>
            <p:ph type="sldNum" sz="quarter" idx="4"/>
          </p:nvPr>
        </p:nvSpPr>
        <p:spPr>
          <a:xfrm>
            <a:off x="8663938" y="6489583"/>
            <a:ext cx="457202" cy="365125"/>
          </a:xfrm>
          <a:prstGeom prst="rect">
            <a:avLst/>
          </a:prstGeom>
        </p:spPr>
        <p:txBody>
          <a:bodyPr vert="horz" lIns="91440" tIns="45720" rIns="91440" bIns="45720" rtlCol="0" anchor="ctr"/>
          <a:lstStyle>
            <a:lvl1pPr algn="r">
              <a:defRPr sz="1000">
                <a:solidFill>
                  <a:schemeClr val="bg2">
                    <a:lumMod val="10000"/>
                  </a:schemeClr>
                </a:solidFill>
              </a:defRPr>
            </a:lvl1pPr>
          </a:lstStyle>
          <a:p>
            <a:fld id="{08DCC1CA-BC64-9342-9FC6-0A703FD15379}" type="slidenum">
              <a:rPr lang="en-US" smtClean="0"/>
              <a:pPr/>
              <a:t>‹Nº›</a:t>
            </a:fld>
            <a:endParaRPr lang="en-US" dirty="0"/>
          </a:p>
        </p:txBody>
      </p:sp>
      <p:pic>
        <p:nvPicPr>
          <p:cNvPr id="11" name="Imagen 10" descr="Logotipo, nombre de la empresa&#10;&#10;Descripción generada automáticamente">
            <a:extLst>
              <a:ext uri="{FF2B5EF4-FFF2-40B4-BE49-F238E27FC236}">
                <a16:creationId xmlns:a16="http://schemas.microsoft.com/office/drawing/2014/main" id="{AB172BD5-8A55-43DE-948C-AB8C6F3C121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3817" y="6055313"/>
            <a:ext cx="996309" cy="770012"/>
          </a:xfrm>
          <a:prstGeom prst="rect">
            <a:avLst/>
          </a:prstGeom>
        </p:spPr>
      </p:pic>
      <p:sp>
        <p:nvSpPr>
          <p:cNvPr id="2" name="Marcador de título 1">
            <a:extLst>
              <a:ext uri="{FF2B5EF4-FFF2-40B4-BE49-F238E27FC236}">
                <a16:creationId xmlns:a16="http://schemas.microsoft.com/office/drawing/2014/main" id="{B36FDCAB-5001-4D70-9990-B5AFDCAEFCEC}"/>
              </a:ext>
            </a:extLst>
          </p:cNvPr>
          <p:cNvSpPr>
            <a:spLocks noGrp="1"/>
          </p:cNvSpPr>
          <p:nvPr>
            <p:ph type="title"/>
          </p:nvPr>
        </p:nvSpPr>
        <p:spPr>
          <a:xfrm>
            <a:off x="171450" y="2766218"/>
            <a:ext cx="5341844"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Tree>
    <p:extLst>
      <p:ext uri="{BB962C8B-B14F-4D97-AF65-F5344CB8AC3E}">
        <p14:creationId xmlns:p14="http://schemas.microsoft.com/office/powerpoint/2010/main" val="808348566"/>
      </p:ext>
    </p:extLst>
  </p:cSld>
  <p:clrMap bg1="lt1" tx1="dk1" bg2="lt2" tx2="dk2" accent1="accent1" accent2="accent2" accent3="accent3" accent4="accent4" accent5="accent5" accent6="accent6" hlink="hlink" folHlink="folHlink"/>
  <p:sldLayoutIdLst>
    <p:sldLayoutId id="2147483793" r:id="rId1"/>
    <p:sldLayoutId id="2147483794" r:id="rId2"/>
  </p:sldLayoutIdLst>
  <p:hf hdr="0" dt="0"/>
  <p:txStyles>
    <p:titleStyle>
      <a:lvl1pPr algn="ctr" defTabSz="914377" rtl="0" eaLnBrk="1" latinLnBrk="0" hangingPunct="1">
        <a:lnSpc>
          <a:spcPct val="90000"/>
        </a:lnSpc>
        <a:spcBef>
          <a:spcPct val="0"/>
        </a:spcBef>
        <a:buNone/>
        <a:defRPr sz="2800" b="1" kern="1200">
          <a:solidFill>
            <a:schemeClr val="accent1">
              <a:lumMod val="75000"/>
            </a:schemeClr>
          </a:solidFill>
          <a:latin typeface="+mj-lt"/>
          <a:ea typeface="+mj-ea"/>
          <a:cs typeface="+mj-cs"/>
        </a:defRPr>
      </a:lvl1pPr>
    </p:titleStyle>
    <p:body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5.xml"/><Relationship Id="rId4" Type="http://schemas.openxmlformats.org/officeDocument/2006/relationships/slide" Target="slide53.xml"/></Relationships>
</file>

<file path=ppt/slides/_rels/slide20.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7.png"/><Relationship Id="rId7" Type="http://schemas.openxmlformats.org/officeDocument/2006/relationships/hyperlink" Target="Hist&#243;rico%20de%20Pr&#233;stamos%202016%20-%202021.xlsx" TargetMode="External"/><Relationship Id="rId2" Type="http://schemas.openxmlformats.org/officeDocument/2006/relationships/image" Target="../media/image26.emf"/><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1.emf"/><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2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4.xml"/><Relationship Id="rId4" Type="http://schemas.openxmlformats.org/officeDocument/2006/relationships/image" Target="../media/image34.emf"/></Relationships>
</file>

<file path=ppt/slides/_rels/slide29.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4.xml"/><Relationship Id="rId4" Type="http://schemas.openxmlformats.org/officeDocument/2006/relationships/image" Target="../media/image37.emf"/></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6.xml"/><Relationship Id="rId1" Type="http://schemas.openxmlformats.org/officeDocument/2006/relationships/themeOverride" Target="../theme/themeOverride1.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emf"/><Relationship Id="rId2" Type="http://schemas.openxmlformats.org/officeDocument/2006/relationships/image" Target="../media/image47.png"/><Relationship Id="rId1" Type="http://schemas.openxmlformats.org/officeDocument/2006/relationships/slideLayout" Target="../slideLayouts/slideLayout4.xml"/><Relationship Id="rId6" Type="http://schemas.openxmlformats.org/officeDocument/2006/relationships/image" Target="../media/image51.emf"/><Relationship Id="rId5" Type="http://schemas.openxmlformats.org/officeDocument/2006/relationships/image" Target="../media/image50.png"/><Relationship Id="rId4" Type="http://schemas.openxmlformats.org/officeDocument/2006/relationships/image" Target="../media/image49.png"/></Relationships>
</file>

<file path=ppt/slides/_rels/slide33.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4.xml"/><Relationship Id="rId4" Type="http://schemas.openxmlformats.org/officeDocument/2006/relationships/image" Target="../media/image55.emf"/></Relationships>
</file>

<file path=ppt/slides/_rels/slide34.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hyperlink" Target="3.1.-%20Mayores%20a%2050,000%20efectos%20octubre%202021.pptx" TargetMode="External"/><Relationship Id="rId7" Type="http://schemas.openxmlformats.org/officeDocument/2006/relationships/hyperlink" Target="3.4.-%20Comparativo%20altas%20y%20bajas%20Agosto%202021.pptx" TargetMode="External"/><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hyperlink" Target="3.3.-%20Altas%20y%20Bajas%20de%20Pensionados%20Agosto%202021.xlsx" TargetMode="External"/><Relationship Id="rId5" Type="http://schemas.openxmlformats.org/officeDocument/2006/relationships/hyperlink" Target="3.2.-%20Distribuci&#243;n%20de%20Afiliados%20y%20Pensionados.pptx" TargetMode="Externa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50.xml.rels><?xml version="1.0" encoding="UTF-8" standalone="yes"?>
<Relationships xmlns="http://schemas.openxmlformats.org/package/2006/relationships"><Relationship Id="rId2" Type="http://schemas.openxmlformats.org/officeDocument/2006/relationships/image" Target="../media/image73.emf"/><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75.emf"/><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5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6.emf"/><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78.emf"/><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image" Target="../media/image79.emf"/><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81.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4.1.-%20Resumen%20Ejecutivo%20Agosto%202021.pdf" TargetMode="External"/><Relationship Id="rId1" Type="http://schemas.openxmlformats.org/officeDocument/2006/relationships/slideLayout" Target="../slideLayouts/slideLayout3.xml"/><Relationship Id="rId5" Type="http://schemas.openxmlformats.org/officeDocument/2006/relationships/image" Target="../media/image10.emf"/><Relationship Id="rId4" Type="http://schemas.openxmlformats.org/officeDocument/2006/relationships/hyperlink" Target="4.2.-%20Reserva%20T&#233;cnica%20del%20IPEJAL%20agosto%202021.pptx"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emf"/><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hyperlink" Target="8.1.-%20Solicitud%20de%20adecuaciones%20salariales%20OIC.pdf" TargetMode="External"/><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240B4F-20CE-4C5B-A34A-320657D37323}"/>
              </a:ext>
            </a:extLst>
          </p:cNvPr>
          <p:cNvSpPr>
            <a:spLocks noGrp="1"/>
          </p:cNvSpPr>
          <p:nvPr>
            <p:ph type="ctrTitle"/>
          </p:nvPr>
        </p:nvSpPr>
        <p:spPr>
          <a:xfrm>
            <a:off x="457200" y="2693987"/>
            <a:ext cx="5749290" cy="1470025"/>
          </a:xfrm>
        </p:spPr>
        <p:txBody>
          <a:bodyPr/>
          <a:lstStyle/>
          <a:p>
            <a:r>
              <a:rPr lang="es-MX" sz="4400" dirty="0">
                <a:solidFill>
                  <a:schemeClr val="accent1">
                    <a:lumMod val="50000"/>
                  </a:schemeClr>
                </a:solidFill>
              </a:rPr>
              <a:t>Sesión Ordinaria de Consejo Directivo</a:t>
            </a:r>
          </a:p>
        </p:txBody>
      </p:sp>
      <p:sp>
        <p:nvSpPr>
          <p:cNvPr id="3" name="Subtítulo 2">
            <a:extLst>
              <a:ext uri="{FF2B5EF4-FFF2-40B4-BE49-F238E27FC236}">
                <a16:creationId xmlns:a16="http://schemas.microsoft.com/office/drawing/2014/main" id="{2E8DD279-9837-4F5D-B401-71642DC61869}"/>
              </a:ext>
            </a:extLst>
          </p:cNvPr>
          <p:cNvSpPr>
            <a:spLocks noGrp="1"/>
          </p:cNvSpPr>
          <p:nvPr>
            <p:ph type="subTitle" idx="4294967295"/>
          </p:nvPr>
        </p:nvSpPr>
        <p:spPr>
          <a:xfrm>
            <a:off x="544203" y="4164012"/>
            <a:ext cx="5742296" cy="1211239"/>
          </a:xfrm>
          <a:prstGeom prst="rect">
            <a:avLst/>
          </a:prstGeom>
        </p:spPr>
        <p:txBody>
          <a:bodyPr/>
          <a:lstStyle/>
          <a:p>
            <a:pPr marL="0" indent="0" algn="ctr">
              <a:buNone/>
            </a:pPr>
            <a:r>
              <a:rPr lang="es-MX" sz="3200" b="1" dirty="0"/>
              <a:t>09/2021</a:t>
            </a:r>
          </a:p>
        </p:txBody>
      </p:sp>
      <p:sp>
        <p:nvSpPr>
          <p:cNvPr id="5" name="Marcador de número de diapositiva 4">
            <a:extLst>
              <a:ext uri="{FF2B5EF4-FFF2-40B4-BE49-F238E27FC236}">
                <a16:creationId xmlns:a16="http://schemas.microsoft.com/office/drawing/2014/main" id="{7F573386-4CA9-4C3D-AE3C-9B5FBA532AD8}"/>
              </a:ext>
            </a:extLst>
          </p:cNvPr>
          <p:cNvSpPr>
            <a:spLocks noGrp="1"/>
          </p:cNvSpPr>
          <p:nvPr>
            <p:ph type="sldNum" sz="quarter" idx="12"/>
          </p:nvPr>
        </p:nvSpPr>
        <p:spPr>
          <a:xfrm>
            <a:off x="7010400" y="6492875"/>
            <a:ext cx="2133600" cy="365125"/>
          </a:xfrm>
        </p:spPr>
        <p:txBody>
          <a:bodyPr/>
          <a:lstStyle/>
          <a:p>
            <a:fld id="{08DCC1CA-BC64-9342-9FC6-0A703FD15379}" type="slidenum">
              <a:rPr lang="en-US" smtClean="0"/>
              <a:t>1</a:t>
            </a:fld>
            <a:endParaRPr lang="en-US" dirty="0"/>
          </a:p>
        </p:txBody>
      </p:sp>
      <p:sp>
        <p:nvSpPr>
          <p:cNvPr id="6" name="Marcador de pie de página 5">
            <a:extLst>
              <a:ext uri="{FF2B5EF4-FFF2-40B4-BE49-F238E27FC236}">
                <a16:creationId xmlns:a16="http://schemas.microsoft.com/office/drawing/2014/main" id="{512BE092-9E45-4C5E-83BC-63E1BD728EAB}"/>
              </a:ext>
            </a:extLst>
          </p:cNvPr>
          <p:cNvSpPr>
            <a:spLocks noGrp="1"/>
          </p:cNvSpPr>
          <p:nvPr>
            <p:ph type="ftr" sz="quarter" idx="11"/>
          </p:nvPr>
        </p:nvSpPr>
        <p:spPr>
          <a:xfrm>
            <a:off x="2694332" y="6492875"/>
            <a:ext cx="3755335" cy="365125"/>
          </a:xfrm>
        </p:spPr>
        <p:txBody>
          <a:bodyPr/>
          <a:lstStyle/>
          <a:p>
            <a:r>
              <a:rPr lang="es-MX" sz="800"/>
              <a:t>Sesión Ordinaria 09/2021 del 29 de Septiembre de 2021</a:t>
            </a:r>
            <a:endParaRPr lang="en-US" sz="800" dirty="0"/>
          </a:p>
        </p:txBody>
      </p:sp>
    </p:spTree>
    <p:extLst>
      <p:ext uri="{BB962C8B-B14F-4D97-AF65-F5344CB8AC3E}">
        <p14:creationId xmlns:p14="http://schemas.microsoft.com/office/powerpoint/2010/main" val="36379185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26136"/>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26136"/>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Agosto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3083296" y="451046"/>
            <a:ext cx="4521615" cy="338554"/>
          </a:xfrm>
          <a:prstGeom prst="rect">
            <a:avLst/>
          </a:prstGeom>
          <a:noFill/>
        </p:spPr>
        <p:txBody>
          <a:bodyPr wrap="square">
            <a:spAutoFit/>
          </a:bodyPr>
          <a:lstStyle/>
          <a:p>
            <a:pPr algn="r"/>
            <a:r>
              <a:rPr lang="es-MX" sz="1600" dirty="0">
                <a:solidFill>
                  <a:schemeClr val="accent1">
                    <a:lumMod val="50000"/>
                  </a:schemeClr>
                </a:solidFill>
                <a:latin typeface="+mn-lt"/>
              </a:rPr>
              <a:t>Anexos</a:t>
            </a:r>
          </a:p>
        </p:txBody>
      </p:sp>
      <p:pic>
        <p:nvPicPr>
          <p:cNvPr id="10" name="Imagen 9">
            <a:extLst>
              <a:ext uri="{FF2B5EF4-FFF2-40B4-BE49-F238E27FC236}">
                <a16:creationId xmlns:a16="http://schemas.microsoft.com/office/drawing/2014/main" id="{18969B2D-27C9-4290-A265-5F17373D1777}"/>
              </a:ext>
            </a:extLst>
          </p:cNvPr>
          <p:cNvPicPr>
            <a:picLocks noChangeAspect="1"/>
          </p:cNvPicPr>
          <p:nvPr/>
        </p:nvPicPr>
        <p:blipFill>
          <a:blip r:embed="rId2"/>
          <a:stretch>
            <a:fillRect/>
          </a:stretch>
        </p:blipFill>
        <p:spPr>
          <a:xfrm>
            <a:off x="289029" y="763375"/>
            <a:ext cx="8565942" cy="5331250"/>
          </a:xfrm>
          <a:prstGeom prst="rect">
            <a:avLst/>
          </a:prstGeom>
        </p:spPr>
      </p:pic>
    </p:spTree>
    <p:extLst>
      <p:ext uri="{BB962C8B-B14F-4D97-AF65-F5344CB8AC3E}">
        <p14:creationId xmlns:p14="http://schemas.microsoft.com/office/powerpoint/2010/main" val="2397433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Agosto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3864696" y="451046"/>
            <a:ext cx="4965235" cy="338554"/>
          </a:xfrm>
          <a:prstGeom prst="rect">
            <a:avLst/>
          </a:prstGeom>
          <a:noFill/>
        </p:spPr>
        <p:txBody>
          <a:bodyPr wrap="square">
            <a:spAutoFit/>
          </a:bodyPr>
          <a:lstStyle/>
          <a:p>
            <a:pPr algn="r"/>
            <a:r>
              <a:rPr lang="es-MX" sz="1600" dirty="0">
                <a:solidFill>
                  <a:schemeClr val="accent1">
                    <a:lumMod val="50000"/>
                  </a:schemeClr>
                </a:solidFill>
                <a:latin typeface="+mn-lt"/>
              </a:rPr>
              <a:t>Comentarios a los Estados Financieros - </a:t>
            </a:r>
            <a:r>
              <a:rPr lang="es-MX" sz="1600" b="1" dirty="0">
                <a:solidFill>
                  <a:schemeClr val="accent1">
                    <a:lumMod val="50000"/>
                  </a:schemeClr>
                </a:solidFill>
                <a:latin typeface="+mn-lt"/>
              </a:rPr>
              <a:t>ACTIVO</a:t>
            </a:r>
            <a:r>
              <a:rPr lang="es-MX" sz="1600" dirty="0">
                <a:solidFill>
                  <a:schemeClr val="accent1">
                    <a:lumMod val="50000"/>
                  </a:schemeClr>
                </a:solidFill>
                <a:latin typeface="+mn-lt"/>
              </a:rPr>
              <a:t> </a:t>
            </a:r>
          </a:p>
        </p:txBody>
      </p:sp>
      <p:sp>
        <p:nvSpPr>
          <p:cNvPr id="9" name="Rectángulo 8">
            <a:extLst>
              <a:ext uri="{FF2B5EF4-FFF2-40B4-BE49-F238E27FC236}">
                <a16:creationId xmlns:a16="http://schemas.microsoft.com/office/drawing/2014/main" id="{86F0396A-84F2-44AA-9764-1ABE6996F381}"/>
              </a:ext>
            </a:extLst>
          </p:cNvPr>
          <p:cNvSpPr/>
          <p:nvPr/>
        </p:nvSpPr>
        <p:spPr>
          <a:xfrm>
            <a:off x="332987" y="982176"/>
            <a:ext cx="8496944" cy="4893647"/>
          </a:xfrm>
          <a:prstGeom prst="rect">
            <a:avLst/>
          </a:prstGeom>
        </p:spPr>
        <p:txBody>
          <a:bodyPr wrap="square">
            <a:spAutoFit/>
          </a:bodyPr>
          <a:lstStyle/>
          <a:p>
            <a:pPr marL="0" marR="0" lvl="0" indent="0" defTabSz="914400" eaLnBrk="1" fontAlgn="auto" latinLnBrk="0" hangingPunct="1">
              <a:lnSpc>
                <a:spcPct val="100000"/>
              </a:lnSpc>
              <a:spcBef>
                <a:spcPts val="300"/>
              </a:spcBef>
              <a:spcAft>
                <a:spcPts val="300"/>
              </a:spcAft>
              <a:buClrTx/>
              <a:buSzTx/>
              <a:buFontTx/>
              <a:buNone/>
              <a:tabLst/>
              <a:defRPr/>
            </a:pPr>
            <a:r>
              <a:rPr kumimoji="0" lang="es-MX" sz="1600" b="1" i="0" u="none" strike="noStrike" kern="0" cap="none" spc="0" normalizeH="0" baseline="0" noProof="0" dirty="0">
                <a:ln>
                  <a:noFill/>
                </a:ln>
                <a:solidFill>
                  <a:schemeClr val="bg2">
                    <a:lumMod val="25000"/>
                  </a:schemeClr>
                </a:solidFill>
                <a:effectLst/>
                <a:uLnTx/>
                <a:uFillTx/>
              </a:rPr>
              <a:t>Derechos a recibir Efectivo o Equivalentes</a:t>
            </a:r>
            <a:endParaRPr kumimoji="0" lang="es-MX" sz="1600" b="0" i="0" u="none" strike="noStrike" kern="0" cap="none" spc="0" normalizeH="0" baseline="0" noProof="0" dirty="0">
              <a:ln>
                <a:noFill/>
              </a:ln>
              <a:solidFill>
                <a:schemeClr val="bg2">
                  <a:lumMod val="25000"/>
                </a:schemeClr>
              </a:solidFill>
              <a:effectLst/>
              <a:uLnTx/>
              <a:uFillTx/>
            </a:endParaRPr>
          </a:p>
          <a:p>
            <a:pPr marL="0" marR="0" lvl="0" indent="0" algn="just" defTabSz="914400" eaLnBrk="1" fontAlgn="auto" latinLnBrk="0" hangingPunct="1">
              <a:lnSpc>
                <a:spcPct val="100000"/>
              </a:lnSpc>
              <a:spcBef>
                <a:spcPts val="300"/>
              </a:spcBef>
              <a:spcAft>
                <a:spcPts val="300"/>
              </a:spcAft>
              <a:buClrTx/>
              <a:buSzTx/>
              <a:buFontTx/>
              <a:buNone/>
              <a:tabLst/>
              <a:defRPr/>
            </a:pPr>
            <a:r>
              <a:rPr kumimoji="0" lang="es-MX" sz="1600" b="0" i="0" u="none" strike="noStrike" kern="0" cap="none" spc="0" normalizeH="0" baseline="0" noProof="0" dirty="0">
                <a:ln>
                  <a:noFill/>
                </a:ln>
                <a:solidFill>
                  <a:schemeClr val="bg2">
                    <a:lumMod val="25000"/>
                  </a:schemeClr>
                </a:solidFill>
                <a:effectLst/>
                <a:uLnTx/>
                <a:uFillTx/>
              </a:rPr>
              <a:t>Incremento en Inversiones a Corto Plazo de </a:t>
            </a:r>
            <a:r>
              <a:rPr kumimoji="0" lang="es-MX" sz="1600" b="0" i="0" u="none" strike="noStrike" kern="0" cap="none" spc="0" normalizeH="0" baseline="0" noProof="0" dirty="0">
                <a:ln>
                  <a:noFill/>
                </a:ln>
                <a:effectLst/>
                <a:uLnTx/>
                <a:uFillTx/>
              </a:rPr>
              <a:t>409 millones </a:t>
            </a:r>
            <a:r>
              <a:rPr kumimoji="0" lang="es-MX" sz="1600" b="0" i="0" u="none" strike="noStrike" kern="0" cap="none" spc="0" normalizeH="0" baseline="0" noProof="0" dirty="0">
                <a:ln>
                  <a:noFill/>
                </a:ln>
                <a:solidFill>
                  <a:schemeClr val="bg2">
                    <a:lumMod val="25000"/>
                  </a:schemeClr>
                </a:solidFill>
                <a:effectLst/>
                <a:uLnTx/>
                <a:uFillTx/>
              </a:rPr>
              <a:t>por tomar condiciones favorables de mercado, disminución de </a:t>
            </a:r>
            <a:r>
              <a:rPr kumimoji="0" lang="es-MX" sz="1600" b="0" i="0" u="none" strike="noStrike" kern="0" cap="none" spc="0" normalizeH="0" baseline="0" noProof="0" dirty="0">
                <a:ln>
                  <a:noFill/>
                </a:ln>
                <a:solidFill>
                  <a:srgbClr val="FF0000"/>
                </a:solidFill>
                <a:effectLst/>
                <a:uLnTx/>
                <a:uFillTx/>
              </a:rPr>
              <a:t>339 millones </a:t>
            </a:r>
            <a:r>
              <a:rPr kumimoji="0" lang="es-MX" sz="1600" b="0" i="0" u="none" strike="noStrike" kern="0" cap="none" spc="0" normalizeH="0" baseline="0" noProof="0" dirty="0">
                <a:ln>
                  <a:noFill/>
                </a:ln>
                <a:solidFill>
                  <a:schemeClr val="bg2">
                    <a:lumMod val="25000"/>
                  </a:schemeClr>
                </a:solidFill>
                <a:effectLst/>
                <a:uLnTx/>
                <a:uFillTx/>
              </a:rPr>
              <a:t>en Adeudos de Dependencias por aportaciones y retenciones, incremento de 1 millón en Deudores por Arrendamiento, y el incremento de 90 millones en Préstamos a Corto Plazo por ser superior el otorgamiento de nuevos préstamos a su recuperación. </a:t>
            </a:r>
          </a:p>
          <a:p>
            <a:pPr marL="0" marR="0" lvl="0" indent="0" defTabSz="914400" eaLnBrk="1" fontAlgn="auto" latinLnBrk="0" hangingPunct="1">
              <a:lnSpc>
                <a:spcPct val="100000"/>
              </a:lnSpc>
              <a:spcBef>
                <a:spcPts val="300"/>
              </a:spcBef>
              <a:spcAft>
                <a:spcPts val="300"/>
              </a:spcAft>
              <a:buClrTx/>
              <a:buSzTx/>
              <a:buFontTx/>
              <a:buNone/>
              <a:tabLst/>
              <a:defRPr/>
            </a:pPr>
            <a:endParaRPr kumimoji="0" lang="es-MX" sz="1600" b="1" i="0" u="none" strike="noStrike" kern="0" cap="none" spc="0" normalizeH="0" baseline="0" noProof="0" dirty="0">
              <a:ln>
                <a:noFill/>
              </a:ln>
              <a:solidFill>
                <a:schemeClr val="bg2">
                  <a:lumMod val="25000"/>
                </a:schemeClr>
              </a:solidFill>
              <a:effectLst/>
              <a:uLnTx/>
              <a:uFillTx/>
            </a:endParaRPr>
          </a:p>
          <a:p>
            <a:pPr marL="0" marR="0" lvl="0" indent="0" defTabSz="914400" eaLnBrk="1" fontAlgn="auto" latinLnBrk="0" hangingPunct="1">
              <a:lnSpc>
                <a:spcPct val="100000"/>
              </a:lnSpc>
              <a:spcBef>
                <a:spcPts val="300"/>
              </a:spcBef>
              <a:spcAft>
                <a:spcPts val="300"/>
              </a:spcAft>
              <a:buClrTx/>
              <a:buSzTx/>
              <a:buFontTx/>
              <a:buNone/>
              <a:tabLst/>
              <a:defRPr/>
            </a:pPr>
            <a:r>
              <a:rPr kumimoji="0" lang="es-MX" sz="1600" b="1" i="0" u="none" strike="noStrike" kern="0" cap="none" spc="0" normalizeH="0" baseline="0" noProof="0" dirty="0">
                <a:ln>
                  <a:noFill/>
                </a:ln>
                <a:solidFill>
                  <a:schemeClr val="bg2">
                    <a:lumMod val="25000"/>
                  </a:schemeClr>
                </a:solidFill>
                <a:effectLst/>
                <a:uLnTx/>
                <a:uFillTx/>
              </a:rPr>
              <a:t>Inversiones Financieras a Largo Plazo</a:t>
            </a:r>
            <a:endParaRPr kumimoji="0" lang="es-MX" sz="1600" b="0" i="0" u="none" strike="noStrike" kern="0" cap="none" spc="0" normalizeH="0" baseline="0" noProof="0" dirty="0">
              <a:ln>
                <a:noFill/>
              </a:ln>
              <a:solidFill>
                <a:schemeClr val="bg2">
                  <a:lumMod val="25000"/>
                </a:schemeClr>
              </a:solidFill>
              <a:effectLst/>
              <a:uLnTx/>
              <a:uFillTx/>
            </a:endParaRPr>
          </a:p>
          <a:p>
            <a:pPr marL="0" marR="0" lvl="0" indent="0" algn="just" defTabSz="914400" eaLnBrk="1" fontAlgn="auto" latinLnBrk="0" hangingPunct="1">
              <a:lnSpc>
                <a:spcPct val="100000"/>
              </a:lnSpc>
              <a:spcBef>
                <a:spcPts val="300"/>
              </a:spcBef>
              <a:spcAft>
                <a:spcPts val="300"/>
              </a:spcAft>
              <a:buClrTx/>
              <a:buSzTx/>
              <a:buFontTx/>
              <a:buNone/>
              <a:tabLst/>
              <a:defRPr/>
            </a:pPr>
            <a:r>
              <a:rPr kumimoji="0" lang="es-MX" sz="1600" b="0" i="0" u="none" strike="noStrike" kern="0" cap="none" spc="0" normalizeH="0" baseline="0" noProof="0" dirty="0">
                <a:ln>
                  <a:noFill/>
                </a:ln>
                <a:solidFill>
                  <a:schemeClr val="bg2">
                    <a:lumMod val="25000"/>
                  </a:schemeClr>
                </a:solidFill>
                <a:effectLst/>
                <a:uLnTx/>
                <a:uFillTx/>
              </a:rPr>
              <a:t>Disminución de </a:t>
            </a:r>
            <a:r>
              <a:rPr kumimoji="0" lang="es-MX" sz="1600" b="0" i="0" u="none" strike="noStrike" kern="0" cap="none" spc="0" normalizeH="0" baseline="0" noProof="0" dirty="0">
                <a:ln>
                  <a:noFill/>
                </a:ln>
                <a:solidFill>
                  <a:srgbClr val="FF0000"/>
                </a:solidFill>
                <a:effectLst/>
                <a:uLnTx/>
                <a:uFillTx/>
              </a:rPr>
              <a:t>196 millones</a:t>
            </a:r>
            <a:r>
              <a:rPr kumimoji="0" lang="es-MX" sz="1600" b="0" i="0" u="none" strike="noStrike" kern="0" cap="none" spc="0" normalizeH="0" baseline="0" noProof="0" dirty="0">
                <a:ln>
                  <a:noFill/>
                </a:ln>
                <a:solidFill>
                  <a:schemeClr val="bg2">
                    <a:lumMod val="25000"/>
                  </a:schemeClr>
                </a:solidFill>
                <a:effectLst/>
                <a:uLnTx/>
                <a:uFillTx/>
              </a:rPr>
              <a:t>, registrando cargos por 750 millones y abonos por 946 millones, aprovechando cambios en condiciones de mercado.</a:t>
            </a:r>
          </a:p>
          <a:p>
            <a:pPr marL="0" marR="0" lvl="0" indent="0" defTabSz="914400" eaLnBrk="1" fontAlgn="auto" latinLnBrk="0" hangingPunct="1">
              <a:lnSpc>
                <a:spcPct val="100000"/>
              </a:lnSpc>
              <a:spcBef>
                <a:spcPts val="300"/>
              </a:spcBef>
              <a:spcAft>
                <a:spcPts val="300"/>
              </a:spcAft>
              <a:buClrTx/>
              <a:buSzTx/>
              <a:buFontTx/>
              <a:buNone/>
              <a:tabLst/>
              <a:defRPr/>
            </a:pPr>
            <a:endParaRPr kumimoji="0" lang="es-MX" sz="1600" b="1" i="0" u="none" strike="noStrike" kern="0" cap="none" spc="0" normalizeH="0" baseline="0" noProof="0" dirty="0">
              <a:ln>
                <a:noFill/>
              </a:ln>
              <a:solidFill>
                <a:schemeClr val="bg2">
                  <a:lumMod val="25000"/>
                </a:schemeClr>
              </a:solidFill>
              <a:effectLst/>
              <a:uLnTx/>
              <a:uFillTx/>
            </a:endParaRPr>
          </a:p>
          <a:p>
            <a:pPr marL="0" marR="0" lvl="0" indent="0" defTabSz="914400" eaLnBrk="1" fontAlgn="auto" latinLnBrk="0" hangingPunct="1">
              <a:lnSpc>
                <a:spcPct val="100000"/>
              </a:lnSpc>
              <a:spcBef>
                <a:spcPts val="300"/>
              </a:spcBef>
              <a:spcAft>
                <a:spcPts val="300"/>
              </a:spcAft>
              <a:buClrTx/>
              <a:buSzTx/>
              <a:buFontTx/>
              <a:buNone/>
              <a:tabLst/>
              <a:defRPr/>
            </a:pPr>
            <a:r>
              <a:rPr kumimoji="0" lang="es-MX" sz="1600" b="1" i="0" u="none" strike="noStrike" kern="0" cap="none" spc="0" normalizeH="0" baseline="0" noProof="0" dirty="0">
                <a:ln>
                  <a:noFill/>
                </a:ln>
                <a:solidFill>
                  <a:schemeClr val="bg2">
                    <a:lumMod val="25000"/>
                  </a:schemeClr>
                </a:solidFill>
                <a:effectLst/>
                <a:uLnTx/>
                <a:uFillTx/>
              </a:rPr>
              <a:t>Derechos a recibir Efectivo o Equivalentes a Largo Plazo</a:t>
            </a:r>
            <a:endParaRPr kumimoji="0" lang="es-MX" sz="1600" b="0" i="0" u="none" strike="noStrike" kern="0" cap="none" spc="0" normalizeH="0" baseline="0" noProof="0" dirty="0">
              <a:ln>
                <a:noFill/>
              </a:ln>
              <a:solidFill>
                <a:schemeClr val="bg2">
                  <a:lumMod val="25000"/>
                </a:schemeClr>
              </a:solidFill>
              <a:effectLst/>
              <a:uLnTx/>
              <a:uFillTx/>
            </a:endParaRPr>
          </a:p>
          <a:p>
            <a:pPr marL="0" marR="0" lvl="0" indent="0" algn="just" defTabSz="914400" eaLnBrk="1" fontAlgn="auto" latinLnBrk="0" hangingPunct="1">
              <a:lnSpc>
                <a:spcPct val="100000"/>
              </a:lnSpc>
              <a:spcBef>
                <a:spcPts val="300"/>
              </a:spcBef>
              <a:spcAft>
                <a:spcPts val="300"/>
              </a:spcAft>
              <a:buClrTx/>
              <a:buSzTx/>
              <a:buFontTx/>
              <a:buNone/>
              <a:tabLst/>
              <a:defRPr/>
            </a:pPr>
            <a:r>
              <a:rPr kumimoji="0" lang="es-MX" sz="1600" b="0" i="0" u="none" strike="noStrike" kern="0" cap="none" spc="0" normalizeH="0" baseline="0" noProof="0" dirty="0">
                <a:ln>
                  <a:noFill/>
                </a:ln>
                <a:solidFill>
                  <a:schemeClr val="bg2">
                    <a:lumMod val="25000"/>
                  </a:schemeClr>
                </a:solidFill>
                <a:effectLst/>
                <a:uLnTx/>
                <a:uFillTx/>
              </a:rPr>
              <a:t>Disminución del Saldo de Cartera de Préstamos Hipotecarios por </a:t>
            </a:r>
            <a:r>
              <a:rPr kumimoji="0" lang="es-MX" sz="1600" b="0" i="0" u="none" strike="noStrike" kern="0" cap="none" spc="0" normalizeH="0" baseline="0" noProof="0" dirty="0">
                <a:ln>
                  <a:noFill/>
                </a:ln>
                <a:solidFill>
                  <a:srgbClr val="FF0000"/>
                </a:solidFill>
                <a:effectLst/>
                <a:uLnTx/>
                <a:uFillTx/>
              </a:rPr>
              <a:t>38 millones</a:t>
            </a:r>
            <a:r>
              <a:rPr kumimoji="0" lang="es-MX" sz="1600" b="0" i="0" u="none" strike="noStrike" kern="0" cap="none" spc="0" normalizeH="0" baseline="0" noProof="0" dirty="0">
                <a:ln>
                  <a:noFill/>
                </a:ln>
                <a:solidFill>
                  <a:schemeClr val="bg2">
                    <a:lumMod val="25000"/>
                  </a:schemeClr>
                </a:solidFill>
                <a:effectLst/>
                <a:uLnTx/>
                <a:uFillTx/>
              </a:rPr>
              <a:t>, (registrando cargos por 52 millones y abonos por 90 millones), incremento en Préstamos de Liquidez a Mediano Plazo por 6 millones, (con cargos por 126 millones y abonos por 120 millones).</a:t>
            </a:r>
          </a:p>
          <a:p>
            <a:pPr marL="0" marR="0" lvl="0" indent="0" algn="just" defTabSz="914400" eaLnBrk="1" fontAlgn="auto" latinLnBrk="0" hangingPunct="1">
              <a:lnSpc>
                <a:spcPct val="100000"/>
              </a:lnSpc>
              <a:spcBef>
                <a:spcPts val="300"/>
              </a:spcBef>
              <a:spcAft>
                <a:spcPts val="300"/>
              </a:spcAft>
              <a:buClrTx/>
              <a:buSzTx/>
              <a:buFontTx/>
              <a:buNone/>
              <a:tabLst/>
              <a:defRPr/>
            </a:pPr>
            <a:endParaRPr kumimoji="0" lang="es-MX" sz="16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71224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30402" y="6526840"/>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492875"/>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Agosto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563509" y="413794"/>
            <a:ext cx="7535285" cy="307777"/>
          </a:xfrm>
          <a:prstGeom prst="rect">
            <a:avLst/>
          </a:prstGeom>
          <a:noFill/>
        </p:spPr>
        <p:txBody>
          <a:bodyPr wrap="square">
            <a:spAutoFit/>
          </a:bodyPr>
          <a:lstStyle/>
          <a:p>
            <a:pPr algn="r"/>
            <a:r>
              <a:rPr lang="es-MX" sz="1400" dirty="0">
                <a:solidFill>
                  <a:schemeClr val="accent1">
                    <a:lumMod val="50000"/>
                  </a:schemeClr>
                </a:solidFill>
              </a:rPr>
              <a:t>Comparativo del Estado de Situación Financiera</a:t>
            </a:r>
            <a:endParaRPr lang="es-MX" sz="1400" dirty="0">
              <a:solidFill>
                <a:schemeClr val="accent1">
                  <a:lumMod val="50000"/>
                </a:schemeClr>
              </a:solidFill>
              <a:latin typeface="+mn-lt"/>
            </a:endParaRPr>
          </a:p>
        </p:txBody>
      </p:sp>
      <p:pic>
        <p:nvPicPr>
          <p:cNvPr id="10" name="Imagen 9">
            <a:extLst>
              <a:ext uri="{FF2B5EF4-FFF2-40B4-BE49-F238E27FC236}">
                <a16:creationId xmlns:a16="http://schemas.microsoft.com/office/drawing/2014/main" id="{05E05B3E-AA1D-4804-AB93-CAA7A1803715}"/>
              </a:ext>
            </a:extLst>
          </p:cNvPr>
          <p:cNvPicPr>
            <a:picLocks noChangeAspect="1"/>
          </p:cNvPicPr>
          <p:nvPr/>
        </p:nvPicPr>
        <p:blipFill rotWithShape="1">
          <a:blip r:embed="rId2">
            <a:clrChange>
              <a:clrFrom>
                <a:srgbClr val="FFFFFF"/>
              </a:clrFrom>
              <a:clrTo>
                <a:srgbClr val="FFFFFF">
                  <a:alpha val="0"/>
                </a:srgbClr>
              </a:clrTo>
            </a:clrChange>
          </a:blip>
          <a:srcRect l="641" t="6536" r="513" b="29470"/>
          <a:stretch/>
        </p:blipFill>
        <p:spPr>
          <a:xfrm>
            <a:off x="76148" y="935589"/>
            <a:ext cx="8875899" cy="4274864"/>
          </a:xfrm>
          <a:prstGeom prst="rect">
            <a:avLst/>
          </a:prstGeom>
        </p:spPr>
      </p:pic>
      <p:sp>
        <p:nvSpPr>
          <p:cNvPr id="11" name="CuadroTexto 10">
            <a:extLst>
              <a:ext uri="{FF2B5EF4-FFF2-40B4-BE49-F238E27FC236}">
                <a16:creationId xmlns:a16="http://schemas.microsoft.com/office/drawing/2014/main" id="{4DAB4B26-BFB8-455D-9D24-38FC70DEAB8E}"/>
              </a:ext>
            </a:extLst>
          </p:cNvPr>
          <p:cNvSpPr txBox="1"/>
          <p:nvPr/>
        </p:nvSpPr>
        <p:spPr>
          <a:xfrm>
            <a:off x="76148" y="721571"/>
            <a:ext cx="4608214" cy="338554"/>
          </a:xfrm>
          <a:prstGeom prst="rect">
            <a:avLst/>
          </a:prstGeom>
          <a:noFill/>
        </p:spPr>
        <p:txBody>
          <a:bodyPr wrap="square">
            <a:spAutoFit/>
          </a:bodyPr>
          <a:lstStyle/>
          <a:p>
            <a:r>
              <a:rPr lang="es-MX" sz="1600" b="1" dirty="0">
                <a:solidFill>
                  <a:schemeClr val="accent1">
                    <a:lumMod val="50000"/>
                  </a:schemeClr>
                </a:solidFill>
              </a:rPr>
              <a:t>PASIVO Y PATRIMONIO</a:t>
            </a:r>
            <a:endParaRPr lang="es-MX" sz="1600" dirty="0"/>
          </a:p>
        </p:txBody>
      </p:sp>
      <p:pic>
        <p:nvPicPr>
          <p:cNvPr id="14" name="Imagen 13">
            <a:extLst>
              <a:ext uri="{FF2B5EF4-FFF2-40B4-BE49-F238E27FC236}">
                <a16:creationId xmlns:a16="http://schemas.microsoft.com/office/drawing/2014/main" id="{0D70D539-EDB8-4FC5-895B-CEAFEC350A48}"/>
              </a:ext>
            </a:extLst>
          </p:cNvPr>
          <p:cNvPicPr>
            <a:picLocks noChangeAspect="1"/>
          </p:cNvPicPr>
          <p:nvPr/>
        </p:nvPicPr>
        <p:blipFill rotWithShape="1">
          <a:blip r:embed="rId2">
            <a:clrChange>
              <a:clrFrom>
                <a:srgbClr val="FFFFFF"/>
              </a:clrFrom>
              <a:clrTo>
                <a:srgbClr val="FFFFFF">
                  <a:alpha val="0"/>
                </a:srgbClr>
              </a:clrTo>
            </a:clrChange>
          </a:blip>
          <a:srcRect l="641" t="74314" r="51818" b="-1224"/>
          <a:stretch/>
        </p:blipFill>
        <p:spPr>
          <a:xfrm>
            <a:off x="2921859" y="5147082"/>
            <a:ext cx="3300282" cy="1389790"/>
          </a:xfrm>
          <a:prstGeom prst="rect">
            <a:avLst/>
          </a:prstGeom>
        </p:spPr>
      </p:pic>
    </p:spTree>
    <p:extLst>
      <p:ext uri="{BB962C8B-B14F-4D97-AF65-F5344CB8AC3E}">
        <p14:creationId xmlns:p14="http://schemas.microsoft.com/office/powerpoint/2010/main" val="2867473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Agosto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955487" y="407945"/>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Comentarios a los Estados Financieros – </a:t>
            </a:r>
            <a:r>
              <a:rPr lang="es-MX" sz="1600" b="1" dirty="0">
                <a:solidFill>
                  <a:schemeClr val="accent1">
                    <a:lumMod val="50000"/>
                  </a:schemeClr>
                </a:solidFill>
                <a:latin typeface="+mn-lt"/>
              </a:rPr>
              <a:t>PASIVO Y PATRIMONIO</a:t>
            </a:r>
            <a:r>
              <a:rPr lang="es-MX" sz="1600" dirty="0">
                <a:solidFill>
                  <a:schemeClr val="accent1">
                    <a:lumMod val="50000"/>
                  </a:schemeClr>
                </a:solidFill>
                <a:latin typeface="+mn-lt"/>
              </a:rPr>
              <a:t> </a:t>
            </a:r>
          </a:p>
        </p:txBody>
      </p:sp>
      <p:sp>
        <p:nvSpPr>
          <p:cNvPr id="11" name="Marcador de texto 4">
            <a:extLst>
              <a:ext uri="{FF2B5EF4-FFF2-40B4-BE49-F238E27FC236}">
                <a16:creationId xmlns:a16="http://schemas.microsoft.com/office/drawing/2014/main" id="{4686A189-4E12-4982-AAA8-89BE94C6E476}"/>
              </a:ext>
            </a:extLst>
          </p:cNvPr>
          <p:cNvSpPr txBox="1">
            <a:spLocks/>
          </p:cNvSpPr>
          <p:nvPr/>
        </p:nvSpPr>
        <p:spPr>
          <a:xfrm>
            <a:off x="247650" y="958850"/>
            <a:ext cx="8648700" cy="4940300"/>
          </a:xfrm>
          <a:prstGeom prst="rect">
            <a:avLst/>
          </a:prstGeom>
        </p:spPr>
        <p:txBody>
          <a:bodyPr/>
          <a:lstStyle>
            <a:lvl1pPr marL="342900" indent="-342900" algn="l" defTabSz="457200" rtl="0" eaLnBrk="1" latinLnBrk="0" hangingPunct="1">
              <a:spcBef>
                <a:spcPct val="20000"/>
              </a:spcBef>
              <a:buClr>
                <a:schemeClr val="accent1">
                  <a:lumMod val="50000"/>
                </a:schemeClr>
              </a:buClr>
              <a:buFont typeface="Wingdings" panose="05000000000000000000" pitchFamily="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50000"/>
                </a:schemeClr>
              </a:buClr>
              <a:buFont typeface="Arial"/>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buFont typeface="Arial"/>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spcBef>
                <a:spcPts val="0"/>
              </a:spcBef>
              <a:buClrTx/>
              <a:buFontTx/>
              <a:buNone/>
              <a:defRPr/>
            </a:pPr>
            <a:r>
              <a:rPr lang="es-MX" b="1">
                <a:solidFill>
                  <a:schemeClr val="tx1">
                    <a:lumMod val="95000"/>
                    <a:lumOff val="5000"/>
                  </a:schemeClr>
                </a:solidFill>
              </a:rPr>
              <a:t>Cuentas por pagar a Corto Plazo</a:t>
            </a:r>
            <a:endParaRPr lang="es-MX">
              <a:solidFill>
                <a:schemeClr val="tx1">
                  <a:lumMod val="95000"/>
                  <a:lumOff val="5000"/>
                </a:schemeClr>
              </a:solidFill>
            </a:endParaRPr>
          </a:p>
          <a:p>
            <a:pPr marL="0" indent="0" algn="just" defTabSz="914400">
              <a:spcBef>
                <a:spcPts val="0"/>
              </a:spcBef>
              <a:buClrTx/>
              <a:buFontTx/>
              <a:buNone/>
              <a:defRPr/>
            </a:pPr>
            <a:r>
              <a:rPr lang="es-MX">
                <a:solidFill>
                  <a:schemeClr val="tx1">
                    <a:lumMod val="95000"/>
                    <a:lumOff val="5000"/>
                  </a:schemeClr>
                </a:solidFill>
              </a:rPr>
              <a:t>Disminución de </a:t>
            </a:r>
            <a:r>
              <a:rPr lang="es-MX">
                <a:solidFill>
                  <a:srgbClr val="C00000"/>
                </a:solidFill>
              </a:rPr>
              <a:t>120 millones</a:t>
            </a:r>
            <a:r>
              <a:rPr lang="es-MX">
                <a:solidFill>
                  <a:srgbClr val="FF0000"/>
                </a:solidFill>
              </a:rPr>
              <a:t> </a:t>
            </a:r>
            <a:r>
              <a:rPr lang="es-MX">
                <a:solidFill>
                  <a:schemeClr val="tx1">
                    <a:lumMod val="95000"/>
                    <a:lumOff val="5000"/>
                  </a:schemeClr>
                </a:solidFill>
              </a:rPr>
              <a:t>en préstamos pendientes de pago al fin del periodo y aplicación de los descuentos en nómina de pensionados (con registros de cargos de 1,057 millones y abonos por 937 millones), y un incremento de 3 millones en proveedores de bienes y servicios (con cargos de 98 millones  y abonos de 101 millones).</a:t>
            </a:r>
          </a:p>
          <a:p>
            <a:pPr marL="0" indent="0" algn="just" defTabSz="914400">
              <a:spcBef>
                <a:spcPts val="0"/>
              </a:spcBef>
              <a:buClrTx/>
              <a:buFontTx/>
              <a:buNone/>
              <a:defRPr/>
            </a:pPr>
            <a:endParaRPr lang="es-MX" sz="900" b="1">
              <a:solidFill>
                <a:schemeClr val="tx1">
                  <a:lumMod val="95000"/>
                  <a:lumOff val="5000"/>
                </a:schemeClr>
              </a:solidFill>
            </a:endParaRPr>
          </a:p>
          <a:p>
            <a:pPr marL="0" indent="0" defTabSz="914400">
              <a:spcBef>
                <a:spcPts val="0"/>
              </a:spcBef>
              <a:buClrTx/>
              <a:buFontTx/>
              <a:buNone/>
              <a:defRPr/>
            </a:pPr>
            <a:r>
              <a:rPr lang="es-MX" b="1">
                <a:solidFill>
                  <a:schemeClr val="tx1">
                    <a:lumMod val="95000"/>
                    <a:lumOff val="5000"/>
                  </a:schemeClr>
                </a:solidFill>
              </a:rPr>
              <a:t>Aportaciones</a:t>
            </a:r>
            <a:endParaRPr lang="es-MX">
              <a:solidFill>
                <a:schemeClr val="tx1">
                  <a:lumMod val="95000"/>
                  <a:lumOff val="5000"/>
                </a:schemeClr>
              </a:solidFill>
            </a:endParaRPr>
          </a:p>
          <a:p>
            <a:pPr marL="0" indent="0" algn="just" defTabSz="914400">
              <a:spcBef>
                <a:spcPts val="0"/>
              </a:spcBef>
              <a:buClrTx/>
              <a:buFontTx/>
              <a:buNone/>
              <a:defRPr/>
            </a:pPr>
            <a:r>
              <a:rPr lang="es-MX">
                <a:solidFill>
                  <a:schemeClr val="tx1">
                    <a:lumMod val="95000"/>
                    <a:lumOff val="5000"/>
                  </a:schemeClr>
                </a:solidFill>
              </a:rPr>
              <a:t>Incremento neto en las aportaciones de afiliados por 104 millones, y un incremento de 47 millones de la aportación Patronal en Vivienda. </a:t>
            </a:r>
          </a:p>
          <a:p>
            <a:pPr marL="0" indent="0" defTabSz="914400">
              <a:spcBef>
                <a:spcPts val="0"/>
              </a:spcBef>
              <a:buClrTx/>
              <a:buFontTx/>
              <a:buNone/>
              <a:defRPr/>
            </a:pPr>
            <a:endParaRPr lang="es-MX" sz="900" b="1">
              <a:solidFill>
                <a:schemeClr val="tx1">
                  <a:lumMod val="95000"/>
                  <a:lumOff val="5000"/>
                </a:schemeClr>
              </a:solidFill>
            </a:endParaRPr>
          </a:p>
          <a:p>
            <a:pPr marL="0" indent="0" defTabSz="914400">
              <a:spcBef>
                <a:spcPts val="0"/>
              </a:spcBef>
              <a:buClrTx/>
              <a:buFontTx/>
              <a:buNone/>
              <a:defRPr/>
            </a:pPr>
            <a:r>
              <a:rPr lang="es-MX" b="1">
                <a:solidFill>
                  <a:schemeClr val="tx1">
                    <a:lumMod val="95000"/>
                    <a:lumOff val="5000"/>
                  </a:schemeClr>
                </a:solidFill>
              </a:rPr>
              <a:t>Resultados del Ejercicio</a:t>
            </a:r>
            <a:endParaRPr lang="es-MX">
              <a:solidFill>
                <a:schemeClr val="tx1">
                  <a:lumMod val="95000"/>
                  <a:lumOff val="5000"/>
                </a:schemeClr>
              </a:solidFill>
            </a:endParaRPr>
          </a:p>
          <a:p>
            <a:pPr marL="0" indent="0" algn="just" defTabSz="914400">
              <a:spcBef>
                <a:spcPts val="0"/>
              </a:spcBef>
              <a:buClrTx/>
              <a:buFontTx/>
              <a:buNone/>
              <a:defRPr/>
            </a:pPr>
            <a:r>
              <a:rPr lang="es-MX">
                <a:solidFill>
                  <a:schemeClr val="tx1">
                    <a:lumMod val="95000"/>
                    <a:lumOff val="5000"/>
                  </a:schemeClr>
                </a:solidFill>
              </a:rPr>
              <a:t>Reconocimiento del efecto en ingresos y egresos del periodo, destacando el dato del Pago de la nómina de pensionados registrada en resultados del periodo por 663 millones.</a:t>
            </a:r>
          </a:p>
          <a:p>
            <a:pPr marL="0" indent="0" defTabSz="914400">
              <a:spcBef>
                <a:spcPts val="0"/>
              </a:spcBef>
              <a:buClrTx/>
              <a:buFontTx/>
              <a:buNone/>
              <a:defRPr/>
            </a:pPr>
            <a:endParaRPr lang="es-MX" sz="900" b="1">
              <a:solidFill>
                <a:schemeClr val="tx1">
                  <a:lumMod val="95000"/>
                  <a:lumOff val="5000"/>
                </a:schemeClr>
              </a:solidFill>
            </a:endParaRPr>
          </a:p>
          <a:p>
            <a:pPr marL="0" indent="0" defTabSz="914400">
              <a:spcBef>
                <a:spcPts val="0"/>
              </a:spcBef>
              <a:buClrTx/>
              <a:buFontTx/>
              <a:buNone/>
              <a:defRPr/>
            </a:pPr>
            <a:r>
              <a:rPr lang="es-MX" b="1">
                <a:solidFill>
                  <a:schemeClr val="tx1">
                    <a:lumMod val="95000"/>
                    <a:lumOff val="5000"/>
                  </a:schemeClr>
                </a:solidFill>
              </a:rPr>
              <a:t>Resultados de Ejercicios Anteriores</a:t>
            </a:r>
            <a:endParaRPr lang="es-MX">
              <a:solidFill>
                <a:schemeClr val="tx1">
                  <a:lumMod val="95000"/>
                  <a:lumOff val="5000"/>
                </a:schemeClr>
              </a:solidFill>
            </a:endParaRPr>
          </a:p>
          <a:p>
            <a:pPr marL="0" indent="0" algn="just" defTabSz="914400">
              <a:spcBef>
                <a:spcPts val="0"/>
              </a:spcBef>
              <a:buClrTx/>
              <a:buFontTx/>
              <a:buNone/>
              <a:defRPr/>
            </a:pPr>
            <a:r>
              <a:rPr lang="es-MX">
                <a:solidFill>
                  <a:schemeClr val="tx1">
                    <a:lumMod val="95000"/>
                    <a:lumOff val="5000"/>
                  </a:schemeClr>
                </a:solidFill>
              </a:rPr>
              <a:t>Incremento en la Cuenta por el traspaso de las aportaciones de los afiliados al obtener su pensión con un efecto de 57 millones.</a:t>
            </a:r>
          </a:p>
          <a:p>
            <a:endParaRPr lang="es-MX" dirty="0"/>
          </a:p>
        </p:txBody>
      </p:sp>
    </p:spTree>
    <p:extLst>
      <p:ext uri="{BB962C8B-B14F-4D97-AF65-F5344CB8AC3E}">
        <p14:creationId xmlns:p14="http://schemas.microsoft.com/office/powerpoint/2010/main" val="2701704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Agosto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649040" y="374882"/>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Comparativo</a:t>
            </a:r>
          </a:p>
        </p:txBody>
      </p:sp>
      <p:pic>
        <p:nvPicPr>
          <p:cNvPr id="9" name="Imagen 8">
            <a:extLst>
              <a:ext uri="{FF2B5EF4-FFF2-40B4-BE49-F238E27FC236}">
                <a16:creationId xmlns:a16="http://schemas.microsoft.com/office/drawing/2014/main" id="{C3C3492D-CB43-481F-B2F6-FD37BC388CEF}"/>
              </a:ext>
            </a:extLst>
          </p:cNvPr>
          <p:cNvPicPr>
            <a:picLocks noChangeAspect="1"/>
          </p:cNvPicPr>
          <p:nvPr/>
        </p:nvPicPr>
        <p:blipFill rotWithShape="1">
          <a:blip r:embed="rId2">
            <a:clrChange>
              <a:clrFrom>
                <a:srgbClr val="FFFFFF"/>
              </a:clrFrom>
              <a:clrTo>
                <a:srgbClr val="FFFFFF">
                  <a:alpha val="0"/>
                </a:srgbClr>
              </a:clrTo>
            </a:clrChange>
          </a:blip>
          <a:srcRect t="8709"/>
          <a:stretch/>
        </p:blipFill>
        <p:spPr>
          <a:xfrm>
            <a:off x="575310" y="789600"/>
            <a:ext cx="7993380" cy="5176311"/>
          </a:xfrm>
          <a:prstGeom prst="rect">
            <a:avLst/>
          </a:prstGeom>
        </p:spPr>
      </p:pic>
    </p:spTree>
    <p:extLst>
      <p:ext uri="{BB962C8B-B14F-4D97-AF65-F5344CB8AC3E}">
        <p14:creationId xmlns:p14="http://schemas.microsoft.com/office/powerpoint/2010/main" val="2109158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Agosto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649040" y="374882"/>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Estado de Actividades</a:t>
            </a:r>
          </a:p>
        </p:txBody>
      </p:sp>
      <p:sp>
        <p:nvSpPr>
          <p:cNvPr id="11" name="Marcador de texto 4">
            <a:extLst>
              <a:ext uri="{FF2B5EF4-FFF2-40B4-BE49-F238E27FC236}">
                <a16:creationId xmlns:a16="http://schemas.microsoft.com/office/drawing/2014/main" id="{A15AE5E9-CF5B-4D91-AA7D-5C97105BABCC}"/>
              </a:ext>
            </a:extLst>
          </p:cNvPr>
          <p:cNvSpPr txBox="1">
            <a:spLocks/>
          </p:cNvSpPr>
          <p:nvPr/>
        </p:nvSpPr>
        <p:spPr>
          <a:xfrm>
            <a:off x="247650" y="1062028"/>
            <a:ext cx="8648700" cy="3772162"/>
          </a:xfrm>
          <a:prstGeom prst="rect">
            <a:avLst/>
          </a:prstGeom>
        </p:spPr>
        <p:txBody>
          <a:bodyPr/>
          <a:lstStyle>
            <a:lvl1pPr marL="342900" indent="-342900" algn="l" defTabSz="457200" rtl="0" eaLnBrk="1" latinLnBrk="0" hangingPunct="1">
              <a:spcBef>
                <a:spcPct val="20000"/>
              </a:spcBef>
              <a:buClr>
                <a:schemeClr val="accent1">
                  <a:lumMod val="50000"/>
                </a:schemeClr>
              </a:buClr>
              <a:buFont typeface="Wingdings" panose="05000000000000000000" pitchFamily="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50000"/>
                </a:schemeClr>
              </a:buClr>
              <a:buFont typeface="Arial"/>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buFont typeface="Arial"/>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s-MX" b="1" dirty="0">
                <a:solidFill>
                  <a:schemeClr val="tx1">
                    <a:lumMod val="85000"/>
                    <a:lumOff val="15000"/>
                  </a:schemeClr>
                </a:solidFill>
              </a:rPr>
              <a:t>Ingresos</a:t>
            </a:r>
          </a:p>
          <a:p>
            <a:pPr algn="just">
              <a:lnSpc>
                <a:spcPct val="150000"/>
              </a:lnSpc>
              <a:buBlip>
                <a:blip r:embed="rId2"/>
              </a:buBlip>
            </a:pPr>
            <a:r>
              <a:rPr lang="es-MX" dirty="0">
                <a:solidFill>
                  <a:schemeClr val="tx1">
                    <a:lumMod val="85000"/>
                    <a:lumOff val="15000"/>
                  </a:schemeClr>
                </a:solidFill>
              </a:rPr>
              <a:t>En este periodo los conceptos de las Cuotas Patronales ascienden a 276 millones, 275 millones por intereses generados por intereses de préstamos, aportación  e inversiones y registro de ganancia cambiaria por 39 millones, los que representan un 97% del ingreso generado. </a:t>
            </a:r>
          </a:p>
          <a:p>
            <a:pPr algn="just"/>
            <a:endParaRPr lang="es-MX" dirty="0">
              <a:solidFill>
                <a:schemeClr val="tx1">
                  <a:lumMod val="85000"/>
                  <a:lumOff val="15000"/>
                </a:schemeClr>
              </a:solidFill>
            </a:endParaRPr>
          </a:p>
          <a:p>
            <a:pPr marL="0" indent="0" algn="just">
              <a:buNone/>
            </a:pPr>
            <a:r>
              <a:rPr lang="es-MX" b="1" dirty="0">
                <a:solidFill>
                  <a:schemeClr val="tx1">
                    <a:lumMod val="85000"/>
                    <a:lumOff val="15000"/>
                  </a:schemeClr>
                </a:solidFill>
              </a:rPr>
              <a:t>Egresos</a:t>
            </a:r>
          </a:p>
          <a:p>
            <a:pPr algn="just">
              <a:lnSpc>
                <a:spcPct val="150000"/>
              </a:lnSpc>
              <a:buBlip>
                <a:blip r:embed="rId2"/>
              </a:buBlip>
            </a:pPr>
            <a:r>
              <a:rPr lang="es-MX" dirty="0">
                <a:solidFill>
                  <a:schemeClr val="tx1">
                    <a:lumMod val="85000"/>
                    <a:lumOff val="15000"/>
                  </a:schemeClr>
                </a:solidFill>
              </a:rPr>
              <a:t>De los 890 millones registrados en este mes el 95% de los mismos corresponden a los conceptos de nomina de pensionados por 663 millones, Productos farmacéuticos y laboratorio por 38 millones, 40 millones principalmente en servicio subrogado y 106 millones de provisiones de pasivo a largo plazo.</a:t>
            </a:r>
          </a:p>
          <a:p>
            <a:pPr algn="just"/>
            <a:endParaRPr lang="es-MX" dirty="0"/>
          </a:p>
        </p:txBody>
      </p:sp>
      <p:sp>
        <p:nvSpPr>
          <p:cNvPr id="9" name="6 CuadroTexto">
            <a:extLst>
              <a:ext uri="{FF2B5EF4-FFF2-40B4-BE49-F238E27FC236}">
                <a16:creationId xmlns:a16="http://schemas.microsoft.com/office/drawing/2014/main" id="{EC9D7A56-752A-4181-ADF6-52DC64D7B3C0}"/>
              </a:ext>
            </a:extLst>
          </p:cNvPr>
          <p:cNvSpPr txBox="1"/>
          <p:nvPr/>
        </p:nvSpPr>
        <p:spPr>
          <a:xfrm>
            <a:off x="808383" y="6157233"/>
            <a:ext cx="8201786" cy="446276"/>
          </a:xfrm>
          <a:prstGeom prst="rect">
            <a:avLst/>
          </a:prstGeom>
          <a:noFill/>
        </p:spPr>
        <p:txBody>
          <a:bodyPr wrap="square" rtlCol="0">
            <a:spAutoFit/>
          </a:bodyPr>
          <a:lstStyle/>
          <a:p>
            <a:pPr marL="285750" indent="-285750" algn="just">
              <a:buBlip>
                <a:blip r:embed="rId2"/>
              </a:buBlip>
            </a:pPr>
            <a:r>
              <a:rPr lang="es-MX" sz="1200" dirty="0">
                <a:solidFill>
                  <a:schemeClr val="bg2">
                    <a:lumMod val="50000"/>
                  </a:schemeClr>
                </a:solidFill>
                <a:cs typeface="Arial" pitchFamily="34" charset="0"/>
              </a:rPr>
              <a:t>C</a:t>
            </a:r>
            <a:r>
              <a:rPr lang="es-MX" sz="1100" dirty="0">
                <a:solidFill>
                  <a:schemeClr val="bg2">
                    <a:lumMod val="50000"/>
                  </a:schemeClr>
                </a:solidFill>
                <a:cs typeface="Arial" pitchFamily="34" charset="0"/>
              </a:rPr>
              <a:t>on fundamento en el Artículo 153, Fracción XI, de la Ley del Instituto de Pensiones del Estado de Jalisco, se pone a la consideración del Consejo Directivo la </a:t>
            </a:r>
            <a:r>
              <a:rPr lang="es-MX" sz="1100" i="1" dirty="0">
                <a:solidFill>
                  <a:schemeClr val="bg2">
                    <a:lumMod val="50000"/>
                  </a:schemeClr>
                </a:solidFill>
                <a:cs typeface="Arial" pitchFamily="34" charset="0"/>
              </a:rPr>
              <a:t>aprobación de los Estados Financieros </a:t>
            </a:r>
            <a:r>
              <a:rPr lang="es-MX" sz="1100" dirty="0">
                <a:solidFill>
                  <a:schemeClr val="bg2">
                    <a:lumMod val="50000"/>
                  </a:schemeClr>
                </a:solidFill>
                <a:cs typeface="Arial" pitchFamily="34" charset="0"/>
              </a:rPr>
              <a:t>al mes de julio 2021.</a:t>
            </a:r>
            <a:endParaRPr lang="es-MX" sz="1100" i="1" dirty="0">
              <a:solidFill>
                <a:schemeClr val="bg2">
                  <a:lumMod val="50000"/>
                </a:schemeClr>
              </a:solidFill>
              <a:cs typeface="Arial" pitchFamily="34" charset="0"/>
            </a:endParaRPr>
          </a:p>
        </p:txBody>
      </p:sp>
    </p:spTree>
    <p:extLst>
      <p:ext uri="{BB962C8B-B14F-4D97-AF65-F5344CB8AC3E}">
        <p14:creationId xmlns:p14="http://schemas.microsoft.com/office/powerpoint/2010/main" val="2589873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81268" y="2553024"/>
            <a:ext cx="6084142" cy="1470025"/>
          </a:xfrm>
        </p:spPr>
        <p:txBody>
          <a:bodyPr vert="horz" lIns="91440" tIns="45720" rIns="91440" bIns="45720" rtlCol="0" anchor="ctr">
            <a:noAutofit/>
          </a:bodyPr>
          <a:lstStyle/>
          <a:p>
            <a:r>
              <a:rPr lang="es-MX" sz="2800" dirty="0">
                <a:solidFill>
                  <a:schemeClr val="accent1">
                    <a:lumMod val="75000"/>
                  </a:schemeClr>
                </a:solidFill>
              </a:rPr>
              <a:t>5. Reporte del Avance Presupuestal y de Préstamos</a:t>
            </a:r>
          </a:p>
        </p:txBody>
      </p:sp>
      <p:sp>
        <p:nvSpPr>
          <p:cNvPr id="3" name="Subtítulo 2">
            <a:extLst>
              <a:ext uri="{FF2B5EF4-FFF2-40B4-BE49-F238E27FC236}">
                <a16:creationId xmlns:a16="http://schemas.microsoft.com/office/drawing/2014/main" id="{EE747FCE-125B-4640-8B4C-F91142F9D05E}"/>
              </a:ext>
            </a:extLst>
          </p:cNvPr>
          <p:cNvSpPr>
            <a:spLocks noGrp="1"/>
          </p:cNvSpPr>
          <p:nvPr>
            <p:ph type="subTitle" idx="1"/>
          </p:nvPr>
        </p:nvSpPr>
        <p:spPr>
          <a:xfrm>
            <a:off x="932505" y="3724637"/>
            <a:ext cx="4184887" cy="596823"/>
          </a:xfrm>
        </p:spPr>
        <p:txBody>
          <a:bodyPr>
            <a:normAutofit/>
          </a:bodyPr>
          <a:lstStyle/>
          <a:p>
            <a:r>
              <a:rPr lang="es-MX" sz="2000" b="1" dirty="0"/>
              <a:t>Agosto 2021</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a:xfrm>
            <a:off x="2857500" y="6511765"/>
            <a:ext cx="34290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09/2021 del 29 de Septiembre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a:xfrm>
            <a:off x="8606275" y="6498944"/>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tx1">
                    <a:lumMod val="95000"/>
                    <a:lumOff val="5000"/>
                  </a:scheme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100" b="0" i="0" u="none" strike="noStrike" kern="1200" cap="none" spc="0" normalizeH="0" baseline="0" noProof="0" dirty="0">
              <a:ln>
                <a:noFill/>
              </a:ln>
              <a:solidFill>
                <a:schemeClr val="tx1">
                  <a:lumMod val="95000"/>
                  <a:lumOff val="5000"/>
                </a:schemeClr>
              </a:solidFill>
              <a:effectLst/>
              <a:uLnTx/>
              <a:uFillTx/>
              <a:latin typeface="Prompt ExtraLight"/>
              <a:ea typeface="+mn-ea"/>
              <a:cs typeface="+mn-cs"/>
            </a:endParaRPr>
          </a:p>
        </p:txBody>
      </p:sp>
      <p:sp>
        <p:nvSpPr>
          <p:cNvPr id="6" name="Rectángulo 5">
            <a:extLst>
              <a:ext uri="{FF2B5EF4-FFF2-40B4-BE49-F238E27FC236}">
                <a16:creationId xmlns:a16="http://schemas.microsoft.com/office/drawing/2014/main" id="{AE8E05CB-14D8-43F6-AF8F-861C0C8F4B23}"/>
              </a:ext>
            </a:extLst>
          </p:cNvPr>
          <p:cNvSpPr/>
          <p:nvPr/>
        </p:nvSpPr>
        <p:spPr>
          <a:xfrm>
            <a:off x="769270" y="5637170"/>
            <a:ext cx="8105867" cy="861774"/>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285750" marR="0" lvl="0" indent="-285750" algn="just" defTabSz="457200" rtl="0" eaLnBrk="1" fontAlgn="auto" latinLnBrk="0" hangingPunct="1">
              <a:lnSpc>
                <a:spcPct val="100000"/>
              </a:lnSpc>
              <a:spcBef>
                <a:spcPts val="0"/>
              </a:spcBef>
              <a:spcAft>
                <a:spcPts val="0"/>
              </a:spcAft>
              <a:buClrTx/>
              <a:buSzTx/>
              <a:buBlip>
                <a:blip r:embed="rId3"/>
              </a:buBlip>
              <a:tabLst/>
              <a:defRPr/>
            </a:pPr>
            <a:r>
              <a:rPr kumimoji="0" lang="es-MX" sz="1400" b="0" i="0" u="none" strike="noStrike" kern="1200" cap="none" spc="0" normalizeH="0" baseline="0" noProof="0" dirty="0">
                <a:ln>
                  <a:noFill/>
                </a:ln>
                <a:solidFill>
                  <a:schemeClr val="bg2">
                    <a:lumMod val="50000"/>
                  </a:schemeClr>
                </a:solidFill>
                <a:effectLst/>
                <a:uLnTx/>
                <a:uFillTx/>
                <a:latin typeface="Prompt ExtraLight"/>
                <a:ea typeface="+mn-ea"/>
                <a:cs typeface="+mn-cs"/>
              </a:rPr>
              <a:t>E</a:t>
            </a:r>
            <a:r>
              <a:rPr kumimoji="0" lang="es-MX" sz="1200" b="0" i="0" u="none" strike="noStrike" kern="1200" cap="none" spc="0" normalizeH="0" baseline="0" noProof="0" dirty="0">
                <a:ln>
                  <a:noFill/>
                </a:ln>
                <a:solidFill>
                  <a:schemeClr val="bg2">
                    <a:lumMod val="50000"/>
                  </a:schemeClr>
                </a:solidFill>
                <a:effectLst/>
                <a:uLnTx/>
                <a:uFillTx/>
                <a:latin typeface="Prompt ExtraLight"/>
                <a:ea typeface="+mn-ea"/>
                <a:cs typeface="+mn-cs"/>
              </a:rPr>
              <a:t>n desahogo del punto número cinco del orden del día, el Director General del Instituto de Pensiones del Estado de Jalisco, Héctor Pizano Ramos, con fundamento en lo establecido en el artículo 154 fracción XVIII de la Ley del Instituto de Pensiones del Estado de Jalisco, presenta el </a:t>
            </a:r>
            <a:r>
              <a:rPr kumimoji="0" lang="es-MX" sz="1200" b="0" i="1" u="none" strike="noStrike" kern="1200" cap="none" spc="0" normalizeH="0" baseline="0" noProof="0" dirty="0">
                <a:ln>
                  <a:noFill/>
                </a:ln>
                <a:solidFill>
                  <a:schemeClr val="bg2">
                    <a:lumMod val="50000"/>
                  </a:schemeClr>
                </a:solidFill>
                <a:effectLst/>
                <a:uLnTx/>
                <a:uFillTx/>
                <a:latin typeface="Prompt ExtraLight"/>
                <a:ea typeface="+mn-ea"/>
                <a:cs typeface="+mn-cs"/>
              </a:rPr>
              <a:t>Reporte del Avance Presupuestal y de Préstamos </a:t>
            </a:r>
            <a:r>
              <a:rPr kumimoji="0" lang="es-MX" sz="1200" b="0" i="0" u="none" strike="noStrike" kern="1200" cap="none" spc="0" normalizeH="0" baseline="0" noProof="0" dirty="0">
                <a:ln>
                  <a:noFill/>
                </a:ln>
                <a:solidFill>
                  <a:schemeClr val="bg2">
                    <a:lumMod val="50000"/>
                  </a:schemeClr>
                </a:solidFill>
                <a:effectLst/>
                <a:uLnTx/>
                <a:uFillTx/>
                <a:latin typeface="Prompt ExtraLight"/>
                <a:ea typeface="+mn-ea"/>
                <a:cs typeface="+mn-cs"/>
              </a:rPr>
              <a:t>al mes de agosto 2021, conforme al siguiente reporte:</a:t>
            </a:r>
          </a:p>
        </p:txBody>
      </p:sp>
    </p:spTree>
    <p:extLst>
      <p:ext uri="{BB962C8B-B14F-4D97-AF65-F5344CB8AC3E}">
        <p14:creationId xmlns:p14="http://schemas.microsoft.com/office/powerpoint/2010/main" val="697042919"/>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686625" y="374882"/>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Agosto 2021</a:t>
            </a:r>
          </a:p>
        </p:txBody>
      </p:sp>
      <p:pic>
        <p:nvPicPr>
          <p:cNvPr id="10" name="Imagen 9">
            <a:extLst>
              <a:ext uri="{FF2B5EF4-FFF2-40B4-BE49-F238E27FC236}">
                <a16:creationId xmlns:a16="http://schemas.microsoft.com/office/drawing/2014/main" id="{58A8F47D-91D3-44FE-B940-DA4CC4AF3CBC}"/>
              </a:ext>
            </a:extLst>
          </p:cNvPr>
          <p:cNvPicPr>
            <a:picLocks noChangeAspect="1"/>
          </p:cNvPicPr>
          <p:nvPr/>
        </p:nvPicPr>
        <p:blipFill>
          <a:blip r:embed="rId2"/>
          <a:stretch>
            <a:fillRect/>
          </a:stretch>
        </p:blipFill>
        <p:spPr>
          <a:xfrm>
            <a:off x="-17438" y="994830"/>
            <a:ext cx="9161438" cy="2152776"/>
          </a:xfrm>
          <a:prstGeom prst="rect">
            <a:avLst/>
          </a:prstGeom>
        </p:spPr>
      </p:pic>
      <p:pic>
        <p:nvPicPr>
          <p:cNvPr id="2" name="Imagen 1">
            <a:extLst>
              <a:ext uri="{FF2B5EF4-FFF2-40B4-BE49-F238E27FC236}">
                <a16:creationId xmlns:a16="http://schemas.microsoft.com/office/drawing/2014/main" id="{E74F1A96-2215-458F-A776-22196FB871D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761926" y="3334453"/>
            <a:ext cx="5602710" cy="3212870"/>
          </a:xfrm>
          <a:prstGeom prst="rect">
            <a:avLst/>
          </a:prstGeom>
        </p:spPr>
      </p:pic>
    </p:spTree>
    <p:extLst>
      <p:ext uri="{BB962C8B-B14F-4D97-AF65-F5344CB8AC3E}">
        <p14:creationId xmlns:p14="http://schemas.microsoft.com/office/powerpoint/2010/main" val="3293029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686625" y="374882"/>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Agosto 2021</a:t>
            </a:r>
          </a:p>
        </p:txBody>
      </p:sp>
      <p:pic>
        <p:nvPicPr>
          <p:cNvPr id="9" name="Imagen 8">
            <a:extLst>
              <a:ext uri="{FF2B5EF4-FFF2-40B4-BE49-F238E27FC236}">
                <a16:creationId xmlns:a16="http://schemas.microsoft.com/office/drawing/2014/main" id="{386B2443-3383-4F50-8088-45472BCA978C}"/>
              </a:ext>
            </a:extLst>
          </p:cNvPr>
          <p:cNvPicPr>
            <a:picLocks noChangeAspect="1"/>
          </p:cNvPicPr>
          <p:nvPr/>
        </p:nvPicPr>
        <p:blipFill>
          <a:blip r:embed="rId2"/>
          <a:stretch>
            <a:fillRect/>
          </a:stretch>
        </p:blipFill>
        <p:spPr>
          <a:xfrm>
            <a:off x="8507" y="736568"/>
            <a:ext cx="9135493" cy="5384863"/>
          </a:xfrm>
          <a:prstGeom prst="rect">
            <a:avLst/>
          </a:prstGeom>
        </p:spPr>
      </p:pic>
    </p:spTree>
    <p:extLst>
      <p:ext uri="{BB962C8B-B14F-4D97-AF65-F5344CB8AC3E}">
        <p14:creationId xmlns:p14="http://schemas.microsoft.com/office/powerpoint/2010/main" val="16978596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686625" y="409369"/>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Recuperación de Capital 2021</a:t>
            </a:r>
          </a:p>
        </p:txBody>
      </p:sp>
      <p:pic>
        <p:nvPicPr>
          <p:cNvPr id="10" name="Imagen 9">
            <a:extLst>
              <a:ext uri="{FF2B5EF4-FFF2-40B4-BE49-F238E27FC236}">
                <a16:creationId xmlns:a16="http://schemas.microsoft.com/office/drawing/2014/main" id="{02050778-3EDA-44DC-97DE-36A5AE0C3787}"/>
              </a:ext>
            </a:extLst>
          </p:cNvPr>
          <p:cNvPicPr>
            <a:picLocks noChangeAspect="1"/>
          </p:cNvPicPr>
          <p:nvPr/>
        </p:nvPicPr>
        <p:blipFill rotWithShape="1">
          <a:blip r:embed="rId2">
            <a:clrChange>
              <a:clrFrom>
                <a:srgbClr val="F2F2F2"/>
              </a:clrFrom>
              <a:clrTo>
                <a:srgbClr val="F2F2F2">
                  <a:alpha val="0"/>
                </a:srgbClr>
              </a:clrTo>
            </a:clrChange>
          </a:blip>
          <a:srcRect t="24148"/>
          <a:stretch/>
        </p:blipFill>
        <p:spPr>
          <a:xfrm>
            <a:off x="403064" y="927927"/>
            <a:ext cx="8203211" cy="2095930"/>
          </a:xfrm>
          <a:prstGeom prst="rect">
            <a:avLst/>
          </a:prstGeom>
        </p:spPr>
      </p:pic>
      <p:pic>
        <p:nvPicPr>
          <p:cNvPr id="11" name="Imagen 10">
            <a:extLst>
              <a:ext uri="{FF2B5EF4-FFF2-40B4-BE49-F238E27FC236}">
                <a16:creationId xmlns:a16="http://schemas.microsoft.com/office/drawing/2014/main" id="{D5F78D2F-645F-4656-8AFC-5857FE28FD1D}"/>
              </a:ext>
            </a:extLst>
          </p:cNvPr>
          <p:cNvPicPr>
            <a:picLocks noChangeAspect="1"/>
          </p:cNvPicPr>
          <p:nvPr/>
        </p:nvPicPr>
        <p:blipFill rotWithShape="1">
          <a:blip r:embed="rId3">
            <a:clrChange>
              <a:clrFrom>
                <a:srgbClr val="FFFFFF"/>
              </a:clrFrom>
              <a:clrTo>
                <a:srgbClr val="FFFFFF">
                  <a:alpha val="0"/>
                </a:srgbClr>
              </a:clrTo>
            </a:clrChange>
          </a:blip>
          <a:srcRect l="11919" t="37847" r="43266" b="25000"/>
          <a:stretch/>
        </p:blipFill>
        <p:spPr>
          <a:xfrm>
            <a:off x="940682" y="3116083"/>
            <a:ext cx="7262635" cy="3385139"/>
          </a:xfrm>
          <a:prstGeom prst="rect">
            <a:avLst/>
          </a:prstGeom>
        </p:spPr>
      </p:pic>
    </p:spTree>
    <p:extLst>
      <p:ext uri="{BB962C8B-B14F-4D97-AF65-F5344CB8AC3E}">
        <p14:creationId xmlns:p14="http://schemas.microsoft.com/office/powerpoint/2010/main" val="3448850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42B5CC02-7732-448F-9A4E-158931359640}"/>
              </a:ext>
            </a:extLst>
          </p:cNvPr>
          <p:cNvSpPr>
            <a:spLocks noGrp="1"/>
          </p:cNvSpPr>
          <p:nvPr>
            <p:ph type="body" sz="quarter" idx="4294967295"/>
          </p:nvPr>
        </p:nvSpPr>
        <p:spPr>
          <a:xfrm>
            <a:off x="335778" y="1077363"/>
            <a:ext cx="8183533" cy="5283538"/>
          </a:xfrm>
        </p:spPr>
        <p:txBody>
          <a:bodyPr>
            <a:normAutofit/>
          </a:bodyPr>
          <a:lstStyle/>
          <a:p>
            <a:pPr marL="457135" indent="-457135" algn="just" eaLnBrk="0" hangingPunct="0">
              <a:lnSpc>
                <a:spcPct val="250000"/>
              </a:lnSpc>
              <a:spcBef>
                <a:spcPts val="0"/>
              </a:spcBef>
              <a:spcAft>
                <a:spcPct val="20000"/>
              </a:spcAft>
              <a:buFontTx/>
              <a:buAutoNum type="arabicPeriod"/>
              <a:defRPr/>
            </a:pPr>
            <a:r>
              <a:rPr lang="es-MX" sz="1600" dirty="0"/>
              <a:t>Lista de asistencia y declaración de quórum.</a:t>
            </a:r>
          </a:p>
          <a:p>
            <a:pPr marL="457135" indent="-457135" algn="just" eaLnBrk="0" hangingPunct="0">
              <a:lnSpc>
                <a:spcPct val="250000"/>
              </a:lnSpc>
              <a:spcBef>
                <a:spcPts val="0"/>
              </a:spcBef>
              <a:spcAft>
                <a:spcPct val="20000"/>
              </a:spcAft>
              <a:buFontTx/>
              <a:buAutoNum type="arabicPeriod"/>
              <a:defRPr/>
            </a:pPr>
            <a:r>
              <a:rPr lang="es-MX" sz="1600" dirty="0"/>
              <a:t>Lectura y Aprobación del Orden del Día.</a:t>
            </a:r>
          </a:p>
          <a:p>
            <a:pPr marL="457135" indent="-457135" algn="just" eaLnBrk="0" hangingPunct="0">
              <a:lnSpc>
                <a:spcPct val="250000"/>
              </a:lnSpc>
              <a:spcBef>
                <a:spcPts val="0"/>
              </a:spcBef>
              <a:spcAft>
                <a:spcPct val="20000"/>
              </a:spcAft>
              <a:buFontTx/>
              <a:buAutoNum type="arabicPeriod"/>
              <a:defRPr/>
            </a:pPr>
            <a:r>
              <a:rPr lang="es-MX" sz="1400" dirty="0">
                <a:hlinkClick r:id="rId2" action="ppaction://hlinksldjump">
                  <a:extLst>
                    <a:ext uri="{A12FA001-AC4F-418D-AE19-62706E023703}">
                      <ahyp:hlinkClr xmlns:ahyp="http://schemas.microsoft.com/office/drawing/2018/hyperlinkcolor" val="tx"/>
                    </a:ext>
                  </a:extLst>
                </a:hlinkClick>
              </a:rPr>
              <a:t>Discusión y en su caso Aprobación de Cuadro de Pensionados efectos octubre 2021.</a:t>
            </a:r>
            <a:endParaRPr lang="es-MX" sz="1400" dirty="0"/>
          </a:p>
          <a:p>
            <a:pPr marL="457135" indent="-457135" algn="just" eaLnBrk="0" hangingPunct="0">
              <a:lnSpc>
                <a:spcPct val="250000"/>
              </a:lnSpc>
              <a:spcBef>
                <a:spcPts val="0"/>
              </a:spcBef>
              <a:spcAft>
                <a:spcPct val="20000"/>
              </a:spcAft>
              <a:buFontTx/>
              <a:buAutoNum type="arabicPeriod"/>
              <a:defRPr/>
            </a:pPr>
            <a:r>
              <a:rPr lang="es-MX" sz="1400" dirty="0">
                <a:hlinkClick r:id="rId3" action="ppaction://hlinksldjump">
                  <a:extLst>
                    <a:ext uri="{A12FA001-AC4F-418D-AE19-62706E023703}">
                      <ahyp:hlinkClr xmlns:ahyp="http://schemas.microsoft.com/office/drawing/2018/hyperlinkcolor" val="tx"/>
                    </a:ext>
                  </a:extLst>
                </a:hlinkClick>
              </a:rPr>
              <a:t>Discusión y en su caso Aprobación de los Estados Financieros a agosto de 2021.</a:t>
            </a:r>
            <a:endParaRPr lang="es-MX" sz="1400" dirty="0"/>
          </a:p>
          <a:p>
            <a:pPr marL="457135" indent="-457135" algn="just" eaLnBrk="0" hangingPunct="0">
              <a:lnSpc>
                <a:spcPct val="250000"/>
              </a:lnSpc>
              <a:spcBef>
                <a:spcPts val="0"/>
              </a:spcBef>
              <a:spcAft>
                <a:spcPct val="20000"/>
              </a:spcAft>
              <a:buFontTx/>
              <a:buAutoNum type="arabicPeriod"/>
              <a:defRPr/>
            </a:pPr>
            <a:r>
              <a:rPr lang="es-MX" sz="1400" dirty="0">
                <a:hlinkClick r:id="" action="ppaction://noaction">
                  <a:extLst>
                    <a:ext uri="{A12FA001-AC4F-418D-AE19-62706E023703}">
                      <ahyp:hlinkClr xmlns:ahyp="http://schemas.microsoft.com/office/drawing/2018/hyperlinkcolor" val="tx"/>
                    </a:ext>
                  </a:extLst>
                </a:hlinkClick>
              </a:rPr>
              <a:t>Reporte del Avance Presupuestal y de Préstamos</a:t>
            </a:r>
            <a:endParaRPr lang="es-MX" sz="1400" dirty="0"/>
          </a:p>
          <a:p>
            <a:pPr marL="457135" indent="-457135" algn="just" eaLnBrk="0" hangingPunct="0">
              <a:lnSpc>
                <a:spcPct val="250000"/>
              </a:lnSpc>
              <a:spcBef>
                <a:spcPts val="0"/>
              </a:spcBef>
              <a:spcAft>
                <a:spcPct val="20000"/>
              </a:spcAft>
              <a:buFontTx/>
              <a:buAutoNum type="arabicPeriod"/>
              <a:defRPr/>
            </a:pPr>
            <a:r>
              <a:rPr lang="es-MX" sz="1400" dirty="0">
                <a:hlinkClick r:id="" action="ppaction://noaction">
                  <a:extLst>
                    <a:ext uri="{A12FA001-AC4F-418D-AE19-62706E023703}">
                      <ahyp:hlinkClr xmlns:ahyp="http://schemas.microsoft.com/office/drawing/2018/hyperlinkcolor" val="tx"/>
                    </a:ext>
                  </a:extLst>
                </a:hlinkClick>
              </a:rPr>
              <a:t>Reporte de la Cartera de Inversiones a agosto de 2021.</a:t>
            </a:r>
            <a:endParaRPr lang="es-MX" sz="1400" dirty="0"/>
          </a:p>
          <a:p>
            <a:pPr marL="457135" indent="-457135" algn="just" eaLnBrk="0" hangingPunct="0">
              <a:lnSpc>
                <a:spcPct val="250000"/>
              </a:lnSpc>
              <a:spcBef>
                <a:spcPts val="0"/>
              </a:spcBef>
              <a:spcAft>
                <a:spcPct val="20000"/>
              </a:spcAft>
              <a:buFontTx/>
              <a:buAutoNum type="arabicPeriod"/>
              <a:defRPr/>
            </a:pPr>
            <a:r>
              <a:rPr lang="es-MX" sz="1400" dirty="0">
                <a:hlinkClick r:id="rId4" action="ppaction://hlinksldjump"/>
              </a:rPr>
              <a:t>Reporte de Adeudos de Entidades Públicas Patronales agosto 2021</a:t>
            </a:r>
            <a:endParaRPr lang="es-MX" sz="1400" dirty="0"/>
          </a:p>
          <a:p>
            <a:pPr marL="457135" indent="-457135" algn="just" eaLnBrk="0" hangingPunct="0">
              <a:lnSpc>
                <a:spcPct val="250000"/>
              </a:lnSpc>
              <a:spcBef>
                <a:spcPts val="0"/>
              </a:spcBef>
              <a:spcAft>
                <a:spcPct val="20000"/>
              </a:spcAft>
              <a:buFontTx/>
              <a:buAutoNum type="arabicPeriod"/>
              <a:defRPr/>
            </a:pPr>
            <a:r>
              <a:rPr lang="es-MX" sz="1400" dirty="0"/>
              <a:t>Asuntos Varios.</a:t>
            </a:r>
          </a:p>
        </p:txBody>
      </p:sp>
      <p:sp>
        <p:nvSpPr>
          <p:cNvPr id="3" name="Marcador de número de diapositiva 2">
            <a:extLst>
              <a:ext uri="{FF2B5EF4-FFF2-40B4-BE49-F238E27FC236}">
                <a16:creationId xmlns:a16="http://schemas.microsoft.com/office/drawing/2014/main" id="{9DEA35E2-A2AA-4DB0-84D5-AB221FC554CF}"/>
              </a:ext>
            </a:extLst>
          </p:cNvPr>
          <p:cNvSpPr>
            <a:spLocks noGrp="1"/>
          </p:cNvSpPr>
          <p:nvPr>
            <p:ph type="sldNum" sz="quarter" idx="4"/>
          </p:nvPr>
        </p:nvSpPr>
        <p:spPr>
          <a:xfrm>
            <a:off x="6907530" y="6488026"/>
            <a:ext cx="2133600" cy="365125"/>
          </a:xfrm>
        </p:spPr>
        <p:txBody>
          <a:bodyPr/>
          <a:lstStyle/>
          <a:p>
            <a:fld id="{08DCC1CA-BC64-9342-9FC6-0A703FD15379}" type="slidenum">
              <a:rPr lang="en-US" sz="1100" smtClean="0"/>
              <a:pPr/>
              <a:t>2</a:t>
            </a:fld>
            <a:endParaRPr lang="en-US" sz="1100" dirty="0"/>
          </a:p>
        </p:txBody>
      </p:sp>
      <p:sp>
        <p:nvSpPr>
          <p:cNvPr id="4" name="Título 3">
            <a:extLst>
              <a:ext uri="{FF2B5EF4-FFF2-40B4-BE49-F238E27FC236}">
                <a16:creationId xmlns:a16="http://schemas.microsoft.com/office/drawing/2014/main" id="{74E83625-C8F1-40E8-8B04-38ADC7B2DEC7}"/>
              </a:ext>
            </a:extLst>
          </p:cNvPr>
          <p:cNvSpPr>
            <a:spLocks noGrp="1"/>
          </p:cNvSpPr>
          <p:nvPr>
            <p:ph type="title"/>
          </p:nvPr>
        </p:nvSpPr>
        <p:spPr>
          <a:xfrm>
            <a:off x="1689100" y="7184"/>
            <a:ext cx="6997698" cy="592106"/>
          </a:xfrm>
          <a:prstGeom prst="rect">
            <a:avLst/>
          </a:prstGeom>
        </p:spPr>
        <p:txBody>
          <a:bodyPr/>
          <a:lstStyle/>
          <a:p>
            <a:r>
              <a:rPr lang="es-MX" sz="2400" dirty="0"/>
              <a:t>ORDEN DEL DÍA 09/2021</a:t>
            </a:r>
          </a:p>
        </p:txBody>
      </p:sp>
      <p:sp>
        <p:nvSpPr>
          <p:cNvPr id="5" name="Marcador de pie de página 4">
            <a:extLst>
              <a:ext uri="{FF2B5EF4-FFF2-40B4-BE49-F238E27FC236}">
                <a16:creationId xmlns:a16="http://schemas.microsoft.com/office/drawing/2014/main" id="{5EBA282A-73AA-4511-B3F0-0CC38116D046}"/>
              </a:ext>
            </a:extLst>
          </p:cNvPr>
          <p:cNvSpPr>
            <a:spLocks noGrp="1"/>
          </p:cNvSpPr>
          <p:nvPr>
            <p:ph type="ftr" sz="quarter" idx="3"/>
          </p:nvPr>
        </p:nvSpPr>
        <p:spPr>
          <a:xfrm>
            <a:off x="2717866" y="6488026"/>
            <a:ext cx="3708267" cy="365125"/>
          </a:xfrm>
        </p:spPr>
        <p:txBody>
          <a:bodyPr/>
          <a:lstStyle/>
          <a:p>
            <a:r>
              <a:rPr lang="es-MX"/>
              <a:t>Sesión Ordinaria 09/2021 del 29 de Septiembre de 2021</a:t>
            </a:r>
            <a:endParaRPr lang="es-MX" dirty="0"/>
          </a:p>
        </p:txBody>
      </p:sp>
    </p:spTree>
    <p:extLst>
      <p:ext uri="{BB962C8B-B14F-4D97-AF65-F5344CB8AC3E}">
        <p14:creationId xmlns:p14="http://schemas.microsoft.com/office/powerpoint/2010/main" val="4163576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2549196" y="407945"/>
            <a:ext cx="6307585" cy="584775"/>
          </a:xfrm>
          <a:prstGeom prst="rect">
            <a:avLst/>
          </a:prstGeom>
          <a:noFill/>
        </p:spPr>
        <p:txBody>
          <a:bodyPr wrap="square">
            <a:spAutoFit/>
          </a:bodyPr>
          <a:lstStyle/>
          <a:p>
            <a:pPr algn="r"/>
            <a:r>
              <a:rPr lang="es-MX" sz="1600" dirty="0">
                <a:solidFill>
                  <a:schemeClr val="accent1">
                    <a:lumMod val="50000"/>
                  </a:schemeClr>
                </a:solidFill>
                <a:latin typeface="+mn-lt"/>
              </a:rPr>
              <a:t>Comparativa de Ingresos y Recuperación de Capital Agosto (2019, 2020 y 2021)</a:t>
            </a:r>
          </a:p>
        </p:txBody>
      </p:sp>
      <p:pic>
        <p:nvPicPr>
          <p:cNvPr id="9" name="Imagen 8">
            <a:extLst>
              <a:ext uri="{FF2B5EF4-FFF2-40B4-BE49-F238E27FC236}">
                <a16:creationId xmlns:a16="http://schemas.microsoft.com/office/drawing/2014/main" id="{48315288-4BF1-42F5-AA78-21E94FC6753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701" y="992720"/>
            <a:ext cx="9142299" cy="4729070"/>
          </a:xfrm>
          <a:prstGeom prst="rect">
            <a:avLst/>
          </a:prstGeom>
        </p:spPr>
      </p:pic>
    </p:spTree>
    <p:extLst>
      <p:ext uri="{BB962C8B-B14F-4D97-AF65-F5344CB8AC3E}">
        <p14:creationId xmlns:p14="http://schemas.microsoft.com/office/powerpoint/2010/main" val="939159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2549196" y="407945"/>
            <a:ext cx="6307585" cy="584775"/>
          </a:xfrm>
          <a:prstGeom prst="rect">
            <a:avLst/>
          </a:prstGeom>
          <a:noFill/>
        </p:spPr>
        <p:txBody>
          <a:bodyPr wrap="square">
            <a:spAutoFit/>
          </a:bodyPr>
          <a:lstStyle/>
          <a:p>
            <a:pPr algn="r"/>
            <a:r>
              <a:rPr lang="es-MX" sz="1600" dirty="0">
                <a:solidFill>
                  <a:schemeClr val="accent1">
                    <a:lumMod val="50000"/>
                  </a:schemeClr>
                </a:solidFill>
                <a:latin typeface="+mn-lt"/>
              </a:rPr>
              <a:t>Egresos Presupuestales del Egreso Acumulados a Agosto 2021</a:t>
            </a:r>
          </a:p>
        </p:txBody>
      </p:sp>
      <p:pic>
        <p:nvPicPr>
          <p:cNvPr id="10" name="Imagen 9">
            <a:extLst>
              <a:ext uri="{FF2B5EF4-FFF2-40B4-BE49-F238E27FC236}">
                <a16:creationId xmlns:a16="http://schemas.microsoft.com/office/drawing/2014/main" id="{61DA2C6C-B0F0-43E1-A64F-674369A65058}"/>
              </a:ext>
            </a:extLst>
          </p:cNvPr>
          <p:cNvPicPr>
            <a:picLocks noChangeAspect="1"/>
          </p:cNvPicPr>
          <p:nvPr/>
        </p:nvPicPr>
        <p:blipFill>
          <a:blip r:embed="rId2"/>
          <a:stretch>
            <a:fillRect/>
          </a:stretch>
        </p:blipFill>
        <p:spPr>
          <a:xfrm>
            <a:off x="92536" y="1259114"/>
            <a:ext cx="8958927" cy="1924224"/>
          </a:xfrm>
          <a:prstGeom prst="rect">
            <a:avLst/>
          </a:prstGeom>
        </p:spPr>
      </p:pic>
      <p:graphicFrame>
        <p:nvGraphicFramePr>
          <p:cNvPr id="11" name="Gráfico 10">
            <a:extLst>
              <a:ext uri="{FF2B5EF4-FFF2-40B4-BE49-F238E27FC236}">
                <a16:creationId xmlns:a16="http://schemas.microsoft.com/office/drawing/2014/main" id="{944CFBD4-40E1-40BE-9F32-E65F937DAE27}"/>
              </a:ext>
            </a:extLst>
          </p:cNvPr>
          <p:cNvGraphicFramePr>
            <a:graphicFrameLocks/>
          </p:cNvGraphicFramePr>
          <p:nvPr>
            <p:extLst>
              <p:ext uri="{D42A27DB-BD31-4B8C-83A1-F6EECF244321}">
                <p14:modId xmlns:p14="http://schemas.microsoft.com/office/powerpoint/2010/main" val="3270098315"/>
              </p:ext>
            </p:extLst>
          </p:nvPr>
        </p:nvGraphicFramePr>
        <p:xfrm>
          <a:off x="1736282" y="3652853"/>
          <a:ext cx="5700339" cy="2493947"/>
        </p:xfrm>
        <a:graphic>
          <a:graphicData uri="http://schemas.openxmlformats.org/drawingml/2006/chart">
            <c:chart xmlns:c="http://schemas.openxmlformats.org/drawingml/2006/chart" xmlns:r="http://schemas.openxmlformats.org/officeDocument/2006/relationships" r:id="rId3"/>
          </a:graphicData>
        </a:graphic>
      </p:graphicFrame>
      <p:sp>
        <p:nvSpPr>
          <p:cNvPr id="16" name="CuadroTexto 15">
            <a:extLst>
              <a:ext uri="{FF2B5EF4-FFF2-40B4-BE49-F238E27FC236}">
                <a16:creationId xmlns:a16="http://schemas.microsoft.com/office/drawing/2014/main" id="{BD5533BC-3CB9-47E9-8F04-70812C631018}"/>
              </a:ext>
            </a:extLst>
          </p:cNvPr>
          <p:cNvSpPr txBox="1"/>
          <p:nvPr/>
        </p:nvSpPr>
        <p:spPr>
          <a:xfrm>
            <a:off x="92536" y="820584"/>
            <a:ext cx="6307585" cy="338554"/>
          </a:xfrm>
          <a:prstGeom prst="rect">
            <a:avLst/>
          </a:prstGeom>
          <a:noFill/>
        </p:spPr>
        <p:txBody>
          <a:bodyPr wrap="square">
            <a:spAutoFit/>
          </a:bodyPr>
          <a:lstStyle/>
          <a:p>
            <a:r>
              <a:rPr lang="es-MX" sz="1600" dirty="0">
                <a:solidFill>
                  <a:schemeClr val="accent1">
                    <a:lumMod val="50000"/>
                  </a:schemeClr>
                </a:solidFill>
                <a:latin typeface="+mn-lt"/>
              </a:rPr>
              <a:t>Reporte por Capítulo</a:t>
            </a:r>
          </a:p>
        </p:txBody>
      </p:sp>
    </p:spTree>
    <p:extLst>
      <p:ext uri="{BB962C8B-B14F-4D97-AF65-F5344CB8AC3E}">
        <p14:creationId xmlns:p14="http://schemas.microsoft.com/office/powerpoint/2010/main" val="28909800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2567552" y="407945"/>
            <a:ext cx="6307585" cy="584775"/>
          </a:xfrm>
          <a:prstGeom prst="rect">
            <a:avLst/>
          </a:prstGeom>
          <a:noFill/>
        </p:spPr>
        <p:txBody>
          <a:bodyPr wrap="square">
            <a:spAutoFit/>
          </a:bodyPr>
          <a:lstStyle/>
          <a:p>
            <a:pPr algn="r"/>
            <a:r>
              <a:rPr lang="es-MX" sz="1600" dirty="0">
                <a:solidFill>
                  <a:schemeClr val="accent1">
                    <a:lumMod val="50000"/>
                  </a:schemeClr>
                </a:solidFill>
                <a:latin typeface="+mn-lt"/>
              </a:rPr>
              <a:t>Egresos Presupuestales del Egreso Acumulados a Agosto 2021</a:t>
            </a:r>
          </a:p>
        </p:txBody>
      </p:sp>
      <p:sp>
        <p:nvSpPr>
          <p:cNvPr id="16" name="CuadroTexto 15">
            <a:extLst>
              <a:ext uri="{FF2B5EF4-FFF2-40B4-BE49-F238E27FC236}">
                <a16:creationId xmlns:a16="http://schemas.microsoft.com/office/drawing/2014/main" id="{BD5533BC-3CB9-47E9-8F04-70812C631018}"/>
              </a:ext>
            </a:extLst>
          </p:cNvPr>
          <p:cNvSpPr txBox="1"/>
          <p:nvPr/>
        </p:nvSpPr>
        <p:spPr>
          <a:xfrm>
            <a:off x="66178" y="869610"/>
            <a:ext cx="6307585" cy="338554"/>
          </a:xfrm>
          <a:prstGeom prst="rect">
            <a:avLst/>
          </a:prstGeom>
          <a:noFill/>
        </p:spPr>
        <p:txBody>
          <a:bodyPr wrap="square">
            <a:spAutoFit/>
          </a:bodyPr>
          <a:lstStyle/>
          <a:p>
            <a:r>
              <a:rPr lang="es-MX" sz="1600" dirty="0">
                <a:solidFill>
                  <a:schemeClr val="accent1">
                    <a:lumMod val="50000"/>
                  </a:schemeClr>
                </a:solidFill>
                <a:latin typeface="+mn-lt"/>
              </a:rPr>
              <a:t>Reporte por Unidad Responsable</a:t>
            </a:r>
          </a:p>
        </p:txBody>
      </p:sp>
      <p:pic>
        <p:nvPicPr>
          <p:cNvPr id="9" name="Imagen 8">
            <a:extLst>
              <a:ext uri="{FF2B5EF4-FFF2-40B4-BE49-F238E27FC236}">
                <a16:creationId xmlns:a16="http://schemas.microsoft.com/office/drawing/2014/main" id="{0CE7DA66-033E-4C07-AD2A-19C075B1E3F3}"/>
              </a:ext>
            </a:extLst>
          </p:cNvPr>
          <p:cNvPicPr>
            <a:picLocks noChangeAspect="1"/>
          </p:cNvPicPr>
          <p:nvPr/>
        </p:nvPicPr>
        <p:blipFill>
          <a:blip r:embed="rId2"/>
          <a:stretch>
            <a:fillRect/>
          </a:stretch>
        </p:blipFill>
        <p:spPr>
          <a:xfrm>
            <a:off x="66178" y="1288174"/>
            <a:ext cx="9011643" cy="3215246"/>
          </a:xfrm>
          <a:prstGeom prst="rect">
            <a:avLst/>
          </a:prstGeom>
        </p:spPr>
      </p:pic>
    </p:spTree>
    <p:extLst>
      <p:ext uri="{BB962C8B-B14F-4D97-AF65-F5344CB8AC3E}">
        <p14:creationId xmlns:p14="http://schemas.microsoft.com/office/powerpoint/2010/main" val="16726006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2567552" y="407945"/>
            <a:ext cx="6307585" cy="338554"/>
          </a:xfrm>
          <a:prstGeom prst="rect">
            <a:avLst/>
          </a:prstGeom>
          <a:noFill/>
        </p:spPr>
        <p:txBody>
          <a:bodyPr wrap="square">
            <a:spAutoFit/>
          </a:bodyPr>
          <a:lstStyle/>
          <a:p>
            <a:pPr algn="r"/>
            <a:r>
              <a:rPr lang="es-MX" sz="1600" dirty="0">
                <a:solidFill>
                  <a:schemeClr val="accent1">
                    <a:lumMod val="50000"/>
                  </a:schemeClr>
                </a:solidFill>
                <a:latin typeface="+mn-lt"/>
              </a:rPr>
              <a:t>Egresos Presupuestales del Egreso Agosto 2021</a:t>
            </a:r>
          </a:p>
        </p:txBody>
      </p:sp>
      <p:sp>
        <p:nvSpPr>
          <p:cNvPr id="16" name="CuadroTexto 15">
            <a:extLst>
              <a:ext uri="{FF2B5EF4-FFF2-40B4-BE49-F238E27FC236}">
                <a16:creationId xmlns:a16="http://schemas.microsoft.com/office/drawing/2014/main" id="{BD5533BC-3CB9-47E9-8F04-70812C631018}"/>
              </a:ext>
            </a:extLst>
          </p:cNvPr>
          <p:cNvSpPr txBox="1"/>
          <p:nvPr/>
        </p:nvSpPr>
        <p:spPr>
          <a:xfrm>
            <a:off x="66178" y="869610"/>
            <a:ext cx="6307585" cy="338554"/>
          </a:xfrm>
          <a:prstGeom prst="rect">
            <a:avLst/>
          </a:prstGeom>
          <a:noFill/>
        </p:spPr>
        <p:txBody>
          <a:bodyPr wrap="square">
            <a:spAutoFit/>
          </a:bodyPr>
          <a:lstStyle/>
          <a:p>
            <a:r>
              <a:rPr lang="es-MX" sz="1600" dirty="0">
                <a:solidFill>
                  <a:schemeClr val="accent1">
                    <a:lumMod val="50000"/>
                  </a:schemeClr>
                </a:solidFill>
                <a:latin typeface="+mn-lt"/>
              </a:rPr>
              <a:t>Reporte por Unidad Responsable</a:t>
            </a:r>
          </a:p>
        </p:txBody>
      </p:sp>
      <p:graphicFrame>
        <p:nvGraphicFramePr>
          <p:cNvPr id="10" name="Gráfico 9">
            <a:extLst>
              <a:ext uri="{FF2B5EF4-FFF2-40B4-BE49-F238E27FC236}">
                <a16:creationId xmlns:a16="http://schemas.microsoft.com/office/drawing/2014/main" id="{C6809616-703E-40EA-8EA2-9BD26923A4B2}"/>
              </a:ext>
            </a:extLst>
          </p:cNvPr>
          <p:cNvGraphicFramePr>
            <a:graphicFrameLocks/>
          </p:cNvGraphicFramePr>
          <p:nvPr>
            <p:extLst>
              <p:ext uri="{D42A27DB-BD31-4B8C-83A1-F6EECF244321}">
                <p14:modId xmlns:p14="http://schemas.microsoft.com/office/powerpoint/2010/main" val="2918113536"/>
              </p:ext>
            </p:extLst>
          </p:nvPr>
        </p:nvGraphicFramePr>
        <p:xfrm>
          <a:off x="0" y="1490524"/>
          <a:ext cx="8986382" cy="415931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37144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2567552" y="407945"/>
            <a:ext cx="6307585" cy="338554"/>
          </a:xfrm>
          <a:prstGeom prst="rect">
            <a:avLst/>
          </a:prstGeom>
          <a:noFill/>
        </p:spPr>
        <p:txBody>
          <a:bodyPr wrap="square">
            <a:spAutoFit/>
          </a:bodyPr>
          <a:lstStyle/>
          <a:p>
            <a:pPr algn="r"/>
            <a:r>
              <a:rPr lang="es-MX" sz="1600" dirty="0">
                <a:solidFill>
                  <a:schemeClr val="accent1">
                    <a:lumMod val="50000"/>
                  </a:schemeClr>
                </a:solidFill>
                <a:latin typeface="+mn-lt"/>
              </a:rPr>
              <a:t>Egresos Presupuestales del Egreso a Agosto 2021</a:t>
            </a:r>
          </a:p>
        </p:txBody>
      </p:sp>
      <p:sp>
        <p:nvSpPr>
          <p:cNvPr id="16" name="CuadroTexto 15">
            <a:extLst>
              <a:ext uri="{FF2B5EF4-FFF2-40B4-BE49-F238E27FC236}">
                <a16:creationId xmlns:a16="http://schemas.microsoft.com/office/drawing/2014/main" id="{BD5533BC-3CB9-47E9-8F04-70812C631018}"/>
              </a:ext>
            </a:extLst>
          </p:cNvPr>
          <p:cNvSpPr txBox="1"/>
          <p:nvPr/>
        </p:nvSpPr>
        <p:spPr>
          <a:xfrm>
            <a:off x="66178" y="789600"/>
            <a:ext cx="6307585" cy="307777"/>
          </a:xfrm>
          <a:prstGeom prst="rect">
            <a:avLst/>
          </a:prstGeom>
          <a:noFill/>
        </p:spPr>
        <p:txBody>
          <a:bodyPr wrap="square">
            <a:spAutoFit/>
          </a:bodyPr>
          <a:lstStyle/>
          <a:p>
            <a:r>
              <a:rPr lang="es-MX" sz="1400" dirty="0">
                <a:solidFill>
                  <a:schemeClr val="accent1">
                    <a:lumMod val="50000"/>
                  </a:schemeClr>
                </a:solidFill>
                <a:latin typeface="+mn-lt"/>
              </a:rPr>
              <a:t>Comparativa de Egresos 2019, 2020 y 2021, cierre agosto</a:t>
            </a:r>
          </a:p>
        </p:txBody>
      </p:sp>
      <p:pic>
        <p:nvPicPr>
          <p:cNvPr id="9" name="Imagen 8">
            <a:extLst>
              <a:ext uri="{FF2B5EF4-FFF2-40B4-BE49-F238E27FC236}">
                <a16:creationId xmlns:a16="http://schemas.microsoft.com/office/drawing/2014/main" id="{1F7A880F-288B-4101-874B-EEE1C41AFAB4}"/>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63112" y="1052678"/>
            <a:ext cx="8017887" cy="5539344"/>
          </a:xfrm>
          <a:prstGeom prst="rect">
            <a:avLst/>
          </a:prstGeom>
        </p:spPr>
      </p:pic>
    </p:spTree>
    <p:extLst>
      <p:ext uri="{BB962C8B-B14F-4D97-AF65-F5344CB8AC3E}">
        <p14:creationId xmlns:p14="http://schemas.microsoft.com/office/powerpoint/2010/main" val="23664997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414EF795-73CC-41F0-9B4D-815A1CE2F224}"/>
              </a:ext>
            </a:extLst>
          </p:cNvPr>
          <p:cNvPicPr>
            <a:picLocks noChangeAspect="1"/>
          </p:cNvPicPr>
          <p:nvPr/>
        </p:nvPicPr>
        <p:blipFill>
          <a:blip r:embed="rId2"/>
          <a:stretch>
            <a:fillRect/>
          </a:stretch>
        </p:blipFill>
        <p:spPr>
          <a:xfrm>
            <a:off x="0" y="1217722"/>
            <a:ext cx="9144000" cy="2437887"/>
          </a:xfrm>
          <a:prstGeom prst="rect">
            <a:avLst/>
          </a:prstGeom>
        </p:spPr>
      </p:pic>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95567"/>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Avance de Préstamos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6722930" y="514995"/>
            <a:ext cx="1633290" cy="338554"/>
          </a:xfrm>
          <a:prstGeom prst="rect">
            <a:avLst/>
          </a:prstGeom>
          <a:noFill/>
        </p:spPr>
        <p:txBody>
          <a:bodyPr wrap="square">
            <a:spAutoFit/>
          </a:bodyPr>
          <a:lstStyle/>
          <a:p>
            <a:pPr algn="r"/>
            <a:r>
              <a:rPr lang="es-MX" sz="1600" dirty="0">
                <a:solidFill>
                  <a:schemeClr val="accent1">
                    <a:lumMod val="50000"/>
                  </a:schemeClr>
                </a:solidFill>
                <a:latin typeface="+mn-lt"/>
              </a:rPr>
              <a:t>Agosto 2021</a:t>
            </a:r>
          </a:p>
        </p:txBody>
      </p:sp>
      <p:pic>
        <p:nvPicPr>
          <p:cNvPr id="12" name="Imagen 11">
            <a:extLst>
              <a:ext uri="{FF2B5EF4-FFF2-40B4-BE49-F238E27FC236}">
                <a16:creationId xmlns:a16="http://schemas.microsoft.com/office/drawing/2014/main" id="{26B0B38C-49C3-4997-97B7-207CCAB6B92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488425" y="3645654"/>
            <a:ext cx="1314868" cy="1270294"/>
          </a:xfrm>
          <a:prstGeom prst="rect">
            <a:avLst/>
          </a:prstGeom>
        </p:spPr>
      </p:pic>
      <p:pic>
        <p:nvPicPr>
          <p:cNvPr id="13" name="Imagen 12">
            <a:extLst>
              <a:ext uri="{FF2B5EF4-FFF2-40B4-BE49-F238E27FC236}">
                <a16:creationId xmlns:a16="http://schemas.microsoft.com/office/drawing/2014/main" id="{F8D09836-707C-4025-8E10-EF5B2B25D649}"/>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474426" y="3655609"/>
            <a:ext cx="1335097" cy="1241086"/>
          </a:xfrm>
          <a:prstGeom prst="rect">
            <a:avLst/>
          </a:prstGeom>
        </p:spPr>
      </p:pic>
      <p:pic>
        <p:nvPicPr>
          <p:cNvPr id="14" name="Imagen 13">
            <a:extLst>
              <a:ext uri="{FF2B5EF4-FFF2-40B4-BE49-F238E27FC236}">
                <a16:creationId xmlns:a16="http://schemas.microsoft.com/office/drawing/2014/main" id="{92A76CF1-EB21-4F17-AF6F-3D6993D5636A}"/>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480656" y="3655609"/>
            <a:ext cx="1338682" cy="1338682"/>
          </a:xfrm>
          <a:prstGeom prst="rect">
            <a:avLst/>
          </a:prstGeom>
        </p:spPr>
      </p:pic>
      <p:pic>
        <p:nvPicPr>
          <p:cNvPr id="15" name="Imagen 14">
            <a:extLst>
              <a:ext uri="{FF2B5EF4-FFF2-40B4-BE49-F238E27FC236}">
                <a16:creationId xmlns:a16="http://schemas.microsoft.com/office/drawing/2014/main" id="{BC41AAF1-E965-4539-B26F-E191E186BA79}"/>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7522068" y="3682461"/>
            <a:ext cx="1338682" cy="1233487"/>
          </a:xfrm>
          <a:prstGeom prst="rect">
            <a:avLst/>
          </a:prstGeom>
        </p:spPr>
      </p:pic>
      <p:sp>
        <p:nvSpPr>
          <p:cNvPr id="16" name="17 CuadroTexto">
            <a:extLst>
              <a:ext uri="{FF2B5EF4-FFF2-40B4-BE49-F238E27FC236}">
                <a16:creationId xmlns:a16="http://schemas.microsoft.com/office/drawing/2014/main" id="{F4A72AC9-B0B1-4396-8D32-784D695DFB1F}"/>
              </a:ext>
            </a:extLst>
          </p:cNvPr>
          <p:cNvSpPr txBox="1"/>
          <p:nvPr/>
        </p:nvSpPr>
        <p:spPr>
          <a:xfrm>
            <a:off x="8284260" y="759401"/>
            <a:ext cx="815931"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000" b="1" i="0" u="none" strike="noStrike" kern="1200" cap="none" spc="0" normalizeH="0" baseline="0" noProof="0" dirty="0">
                <a:ln>
                  <a:noFill/>
                </a:ln>
                <a:solidFill>
                  <a:prstClr val="white">
                    <a:lumMod val="50000"/>
                  </a:prstClr>
                </a:solidFill>
                <a:effectLst/>
                <a:uLnTx/>
                <a:uFillTx/>
                <a:latin typeface="Prompt ExtraLight"/>
                <a:ea typeface="+mn-ea"/>
                <a:cs typeface="+mn-cs"/>
              </a:rPr>
              <a:t>Histórico</a:t>
            </a:r>
          </a:p>
        </p:txBody>
      </p:sp>
      <p:pic>
        <p:nvPicPr>
          <p:cNvPr id="17" name="Imagen 16" descr="Un letrero de color negro&#10;&#10;Descripción generada automáticamente con confianza baja">
            <a:hlinkClick r:id="rId7" action="ppaction://hlinkfile"/>
            <a:extLst>
              <a:ext uri="{FF2B5EF4-FFF2-40B4-BE49-F238E27FC236}">
                <a16:creationId xmlns:a16="http://schemas.microsoft.com/office/drawing/2014/main" id="{6FFC814D-C2F5-432D-90C1-26998541EEA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91409" y="-92871"/>
            <a:ext cx="1001631" cy="1001631"/>
          </a:xfrm>
          <a:prstGeom prst="rect">
            <a:avLst/>
          </a:prstGeom>
        </p:spPr>
      </p:pic>
    </p:spTree>
    <p:extLst>
      <p:ext uri="{BB962C8B-B14F-4D97-AF65-F5344CB8AC3E}">
        <p14:creationId xmlns:p14="http://schemas.microsoft.com/office/powerpoint/2010/main" val="10178053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95567"/>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Avance de Préstamos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7241847" y="406645"/>
            <a:ext cx="1633290" cy="338554"/>
          </a:xfrm>
          <a:prstGeom prst="rect">
            <a:avLst/>
          </a:prstGeom>
          <a:noFill/>
        </p:spPr>
        <p:txBody>
          <a:bodyPr wrap="square">
            <a:spAutoFit/>
          </a:bodyPr>
          <a:lstStyle/>
          <a:p>
            <a:pPr algn="r"/>
            <a:r>
              <a:rPr lang="es-MX" sz="1600" dirty="0">
                <a:solidFill>
                  <a:schemeClr val="accent1">
                    <a:lumMod val="50000"/>
                  </a:schemeClr>
                </a:solidFill>
                <a:latin typeface="+mn-lt"/>
              </a:rPr>
              <a:t>Agosto 2021</a:t>
            </a:r>
          </a:p>
        </p:txBody>
      </p:sp>
      <p:pic>
        <p:nvPicPr>
          <p:cNvPr id="11" name="Imagen 10">
            <a:extLst>
              <a:ext uri="{FF2B5EF4-FFF2-40B4-BE49-F238E27FC236}">
                <a16:creationId xmlns:a16="http://schemas.microsoft.com/office/drawing/2014/main" id="{8EA8522A-A04B-4ABD-8E48-B66C06743694}"/>
              </a:ext>
            </a:extLst>
          </p:cNvPr>
          <p:cNvPicPr>
            <a:picLocks noChangeAspect="1"/>
          </p:cNvPicPr>
          <p:nvPr/>
        </p:nvPicPr>
        <p:blipFill rotWithShape="1">
          <a:blip r:embed="rId2">
            <a:clrChange>
              <a:clrFrom>
                <a:srgbClr val="FFFFFF"/>
              </a:clrFrom>
              <a:clrTo>
                <a:srgbClr val="FFFFFF">
                  <a:alpha val="0"/>
                </a:srgbClr>
              </a:clrTo>
            </a:clrChange>
          </a:blip>
          <a:srcRect t="28307" r="3737" b="3666"/>
          <a:stretch/>
        </p:blipFill>
        <p:spPr>
          <a:xfrm>
            <a:off x="153327" y="689113"/>
            <a:ext cx="8862291" cy="5035826"/>
          </a:xfrm>
          <a:prstGeom prst="rect">
            <a:avLst/>
          </a:prstGeom>
        </p:spPr>
      </p:pic>
      <p:pic>
        <p:nvPicPr>
          <p:cNvPr id="12" name="Imagen 11">
            <a:extLst>
              <a:ext uri="{FF2B5EF4-FFF2-40B4-BE49-F238E27FC236}">
                <a16:creationId xmlns:a16="http://schemas.microsoft.com/office/drawing/2014/main" id="{26B0B38C-49C3-4997-97B7-207CCAB6B921}"/>
              </a:ext>
            </a:extLst>
          </p:cNvPr>
          <p:cNvPicPr>
            <a:picLocks noChangeAspect="1"/>
          </p:cNvPicPr>
          <p:nvPr/>
        </p:nvPicPr>
        <p:blipFill rotWithShape="1">
          <a:blip r:embed="rId3">
            <a:clrChange>
              <a:clrFrom>
                <a:srgbClr val="FFFFFF"/>
              </a:clrFrom>
              <a:clrTo>
                <a:srgbClr val="FFFFFF">
                  <a:alpha val="0"/>
                </a:srgbClr>
              </a:clrTo>
            </a:clrChange>
          </a:blip>
          <a:srcRect l="11661" t="14138" r="13756" b="14138"/>
          <a:stretch/>
        </p:blipFill>
        <p:spPr>
          <a:xfrm>
            <a:off x="24945" y="2450229"/>
            <a:ext cx="980662" cy="911088"/>
          </a:xfrm>
          <a:prstGeom prst="rect">
            <a:avLst/>
          </a:prstGeom>
        </p:spPr>
      </p:pic>
      <p:pic>
        <p:nvPicPr>
          <p:cNvPr id="13" name="Imagen 12">
            <a:extLst>
              <a:ext uri="{FF2B5EF4-FFF2-40B4-BE49-F238E27FC236}">
                <a16:creationId xmlns:a16="http://schemas.microsoft.com/office/drawing/2014/main" id="{F8D09836-707C-4025-8E10-EF5B2B25D649}"/>
              </a:ext>
            </a:extLst>
          </p:cNvPr>
          <p:cNvPicPr>
            <a:picLocks noChangeAspect="1"/>
          </p:cNvPicPr>
          <p:nvPr/>
        </p:nvPicPr>
        <p:blipFill rotWithShape="1">
          <a:blip r:embed="rId4">
            <a:clrChange>
              <a:clrFrom>
                <a:srgbClr val="FFFFFF"/>
              </a:clrFrom>
              <a:clrTo>
                <a:srgbClr val="FFFFFF">
                  <a:alpha val="0"/>
                </a:srgbClr>
              </a:clrTo>
            </a:clrChange>
          </a:blip>
          <a:srcRect l="11913" t="12731" r="14635" b="13858"/>
          <a:stretch/>
        </p:blipFill>
        <p:spPr>
          <a:xfrm>
            <a:off x="8115944" y="2382180"/>
            <a:ext cx="980661" cy="911088"/>
          </a:xfrm>
          <a:prstGeom prst="rect">
            <a:avLst/>
          </a:prstGeom>
        </p:spPr>
      </p:pic>
      <p:pic>
        <p:nvPicPr>
          <p:cNvPr id="14" name="Imagen 13">
            <a:extLst>
              <a:ext uri="{FF2B5EF4-FFF2-40B4-BE49-F238E27FC236}">
                <a16:creationId xmlns:a16="http://schemas.microsoft.com/office/drawing/2014/main" id="{92A76CF1-EB21-4F17-AF6F-3D6993D5636A}"/>
              </a:ext>
            </a:extLst>
          </p:cNvPr>
          <p:cNvPicPr>
            <a:picLocks noChangeAspect="1"/>
          </p:cNvPicPr>
          <p:nvPr/>
        </p:nvPicPr>
        <p:blipFill rotWithShape="1">
          <a:blip r:embed="rId5">
            <a:clrChange>
              <a:clrFrom>
                <a:srgbClr val="FFFFFF"/>
              </a:clrFrom>
              <a:clrTo>
                <a:srgbClr val="FFFFFF">
                  <a:alpha val="0"/>
                </a:srgbClr>
              </a:clrTo>
            </a:clrChange>
          </a:blip>
          <a:srcRect l="11369" t="10435" r="13511" b="11395"/>
          <a:stretch/>
        </p:blipFill>
        <p:spPr>
          <a:xfrm>
            <a:off x="24945" y="5201712"/>
            <a:ext cx="1005607" cy="1046454"/>
          </a:xfrm>
          <a:prstGeom prst="rect">
            <a:avLst/>
          </a:prstGeom>
        </p:spPr>
      </p:pic>
      <p:pic>
        <p:nvPicPr>
          <p:cNvPr id="15" name="Imagen 14">
            <a:extLst>
              <a:ext uri="{FF2B5EF4-FFF2-40B4-BE49-F238E27FC236}">
                <a16:creationId xmlns:a16="http://schemas.microsoft.com/office/drawing/2014/main" id="{BC41AAF1-E965-4539-B26F-E191E186BA79}"/>
              </a:ext>
            </a:extLst>
          </p:cNvPr>
          <p:cNvPicPr>
            <a:picLocks noChangeAspect="1"/>
          </p:cNvPicPr>
          <p:nvPr/>
        </p:nvPicPr>
        <p:blipFill rotWithShape="1">
          <a:blip r:embed="rId6">
            <a:clrChange>
              <a:clrFrom>
                <a:srgbClr val="FFFFFF"/>
              </a:clrFrom>
              <a:clrTo>
                <a:srgbClr val="FFFFFF">
                  <a:alpha val="0"/>
                </a:srgbClr>
              </a:clrTo>
            </a:clrChange>
          </a:blip>
          <a:srcRect l="13372" t="9007" r="13372" b="17132"/>
          <a:stretch/>
        </p:blipFill>
        <p:spPr>
          <a:xfrm>
            <a:off x="8163339" y="5201712"/>
            <a:ext cx="980661" cy="911089"/>
          </a:xfrm>
          <a:prstGeom prst="rect">
            <a:avLst/>
          </a:prstGeom>
        </p:spPr>
      </p:pic>
    </p:spTree>
    <p:extLst>
      <p:ext uri="{BB962C8B-B14F-4D97-AF65-F5344CB8AC3E}">
        <p14:creationId xmlns:p14="http://schemas.microsoft.com/office/powerpoint/2010/main" val="36516708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81268" y="2489035"/>
            <a:ext cx="6205232" cy="1470025"/>
          </a:xfrm>
        </p:spPr>
        <p:txBody>
          <a:bodyPr vert="horz" lIns="91440" tIns="45720" rIns="91440" bIns="45720" rtlCol="0" anchor="ctr">
            <a:noAutofit/>
          </a:bodyPr>
          <a:lstStyle/>
          <a:p>
            <a:r>
              <a:rPr lang="es-MX" sz="2800" dirty="0">
                <a:solidFill>
                  <a:schemeClr val="accent1">
                    <a:lumMod val="75000"/>
                  </a:schemeClr>
                </a:solidFill>
              </a:rPr>
              <a:t>6. Reporte de la Cartera de Inversiones</a:t>
            </a:r>
          </a:p>
        </p:txBody>
      </p:sp>
      <p:sp>
        <p:nvSpPr>
          <p:cNvPr id="3" name="Subtítulo 2">
            <a:extLst>
              <a:ext uri="{FF2B5EF4-FFF2-40B4-BE49-F238E27FC236}">
                <a16:creationId xmlns:a16="http://schemas.microsoft.com/office/drawing/2014/main" id="{EE747FCE-125B-4640-8B4C-F91142F9D05E}"/>
              </a:ext>
            </a:extLst>
          </p:cNvPr>
          <p:cNvSpPr>
            <a:spLocks noGrp="1"/>
          </p:cNvSpPr>
          <p:nvPr>
            <p:ph type="subTitle" idx="1"/>
          </p:nvPr>
        </p:nvSpPr>
        <p:spPr>
          <a:xfrm>
            <a:off x="978225" y="3455166"/>
            <a:ext cx="4184887" cy="596823"/>
          </a:xfrm>
        </p:spPr>
        <p:txBody>
          <a:bodyPr>
            <a:normAutofit/>
          </a:bodyPr>
          <a:lstStyle/>
          <a:p>
            <a:r>
              <a:rPr lang="es-MX" sz="2000" b="1" dirty="0"/>
              <a:t>Agosto 2021</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a:xfrm>
            <a:off x="2857500" y="6511765"/>
            <a:ext cx="34290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a:xfrm>
            <a:off x="8606275" y="6498944"/>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tx1">
                    <a:lumMod val="95000"/>
                    <a:lumOff val="5000"/>
                  </a:scheme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1100" b="0" i="0" u="none" strike="noStrike" kern="1200" cap="none" spc="0" normalizeH="0" baseline="0" noProof="0" dirty="0">
              <a:ln>
                <a:noFill/>
              </a:ln>
              <a:solidFill>
                <a:schemeClr val="tx1">
                  <a:lumMod val="95000"/>
                  <a:lumOff val="5000"/>
                </a:schemeClr>
              </a:solidFill>
              <a:effectLst/>
              <a:uLnTx/>
              <a:uFillTx/>
              <a:latin typeface="Prompt ExtraLight"/>
              <a:ea typeface="+mn-ea"/>
              <a:cs typeface="+mn-cs"/>
            </a:endParaRPr>
          </a:p>
        </p:txBody>
      </p:sp>
      <p:sp>
        <p:nvSpPr>
          <p:cNvPr id="6" name="Rectángulo 5">
            <a:extLst>
              <a:ext uri="{FF2B5EF4-FFF2-40B4-BE49-F238E27FC236}">
                <a16:creationId xmlns:a16="http://schemas.microsoft.com/office/drawing/2014/main" id="{AE8E05CB-14D8-43F6-AF8F-861C0C8F4B23}"/>
              </a:ext>
            </a:extLst>
          </p:cNvPr>
          <p:cNvSpPr/>
          <p:nvPr/>
        </p:nvSpPr>
        <p:spPr>
          <a:xfrm>
            <a:off x="670560" y="5557062"/>
            <a:ext cx="8019535" cy="861774"/>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285750" indent="-285750" algn="just">
              <a:buBlip>
                <a:blip r:embed="rId3"/>
              </a:buBlip>
            </a:pPr>
            <a:r>
              <a:rPr lang="es-MX" sz="1400" dirty="0"/>
              <a:t>E</a:t>
            </a:r>
            <a:r>
              <a:rPr lang="es-MX" sz="1200" dirty="0"/>
              <a:t>n seguimiento al </a:t>
            </a:r>
            <a:r>
              <a:rPr lang="es-MX" sz="1200" i="1" dirty="0"/>
              <a:t>punto seis </a:t>
            </a:r>
            <a:r>
              <a:rPr lang="es-MX" sz="1200" dirty="0"/>
              <a:t>del orden del día, el Director General del Instituto de Pensiones del Estado de Jalisco, Héctor Pizano Ramos, con fundamento en lo establecido en el artículo 154 fracción XVIII de la Ley del Instituto de Pensiones del Estado de Jalisco, presenta el </a:t>
            </a:r>
            <a:r>
              <a:rPr lang="es-MX" sz="1200" i="1" dirty="0"/>
              <a:t>Reporte de la Cartera de Inversiones al mes de agosto de 2021</a:t>
            </a:r>
            <a:r>
              <a:rPr lang="es-MX" sz="1200" dirty="0"/>
              <a:t>, conforme al siguiente resumen:</a:t>
            </a:r>
          </a:p>
        </p:txBody>
      </p:sp>
    </p:spTree>
    <p:extLst>
      <p:ext uri="{BB962C8B-B14F-4D97-AF65-F5344CB8AC3E}">
        <p14:creationId xmlns:p14="http://schemas.microsoft.com/office/powerpoint/2010/main" val="1798752560"/>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3824368" y="562653"/>
            <a:ext cx="5136111" cy="338554"/>
          </a:xfrm>
          <a:prstGeom prst="rect">
            <a:avLst/>
          </a:prstGeom>
          <a:noFill/>
        </p:spPr>
        <p:txBody>
          <a:bodyPr wrap="square">
            <a:spAutoFit/>
          </a:bodyPr>
          <a:lstStyle/>
          <a:p>
            <a:pPr algn="r"/>
            <a:r>
              <a:rPr lang="es-MX" sz="1600" dirty="0">
                <a:solidFill>
                  <a:schemeClr val="accent1">
                    <a:lumMod val="50000"/>
                  </a:schemeClr>
                </a:solidFill>
                <a:latin typeface="+mn-lt"/>
              </a:rPr>
              <a:t>Cartera total de Inversiones IPEJAL Agosto 2021</a:t>
            </a:r>
          </a:p>
        </p:txBody>
      </p:sp>
      <p:pic>
        <p:nvPicPr>
          <p:cNvPr id="16" name="Imagen 15">
            <a:extLst>
              <a:ext uri="{FF2B5EF4-FFF2-40B4-BE49-F238E27FC236}">
                <a16:creationId xmlns:a16="http://schemas.microsoft.com/office/drawing/2014/main" id="{65AC7F9A-27DE-4043-B150-B6970FE0A7D6}"/>
              </a:ext>
            </a:extLst>
          </p:cNvPr>
          <p:cNvPicPr>
            <a:picLocks noChangeAspect="1"/>
          </p:cNvPicPr>
          <p:nvPr/>
        </p:nvPicPr>
        <p:blipFill>
          <a:blip r:embed="rId2">
            <a:clrChange>
              <a:clrFrom>
                <a:srgbClr val="FFFFFF"/>
              </a:clrFrom>
              <a:clrTo>
                <a:srgbClr val="FFFFFF">
                  <a:alpha val="0"/>
                </a:srgbClr>
              </a:clrTo>
            </a:clrChange>
            <a:lum bright="-20000" contrast="40000"/>
          </a:blip>
          <a:stretch>
            <a:fillRect/>
          </a:stretch>
        </p:blipFill>
        <p:spPr>
          <a:xfrm>
            <a:off x="5673837" y="1049771"/>
            <a:ext cx="3362659" cy="5166839"/>
          </a:xfrm>
          <a:prstGeom prst="rect">
            <a:avLst/>
          </a:prstGeom>
        </p:spPr>
      </p:pic>
      <p:pic>
        <p:nvPicPr>
          <p:cNvPr id="17" name="Imagen 16">
            <a:extLst>
              <a:ext uri="{FF2B5EF4-FFF2-40B4-BE49-F238E27FC236}">
                <a16:creationId xmlns:a16="http://schemas.microsoft.com/office/drawing/2014/main" id="{0AC41BDA-EB70-4B41-8D2D-CA24D3E45662}"/>
              </a:ext>
            </a:extLst>
          </p:cNvPr>
          <p:cNvPicPr>
            <a:picLocks noChangeAspect="1"/>
          </p:cNvPicPr>
          <p:nvPr/>
        </p:nvPicPr>
        <p:blipFill rotWithShape="1">
          <a:blip r:embed="rId3">
            <a:clrChange>
              <a:clrFrom>
                <a:srgbClr val="FFFFFF"/>
              </a:clrFrom>
              <a:clrTo>
                <a:srgbClr val="FFFFFF">
                  <a:alpha val="0"/>
                </a:srgbClr>
              </a:clrTo>
            </a:clrChange>
            <a:lum bright="-20000" contrast="40000"/>
          </a:blip>
          <a:srcRect l="64197"/>
          <a:stretch/>
        </p:blipFill>
        <p:spPr>
          <a:xfrm>
            <a:off x="4058800" y="1034531"/>
            <a:ext cx="1431016" cy="5166839"/>
          </a:xfrm>
          <a:prstGeom prst="rect">
            <a:avLst/>
          </a:prstGeom>
        </p:spPr>
      </p:pic>
      <p:sp>
        <p:nvSpPr>
          <p:cNvPr id="18" name="CuadroTexto 17">
            <a:extLst>
              <a:ext uri="{FF2B5EF4-FFF2-40B4-BE49-F238E27FC236}">
                <a16:creationId xmlns:a16="http://schemas.microsoft.com/office/drawing/2014/main" id="{59268211-0AAC-447E-83E2-2B8E362A6ACF}"/>
              </a:ext>
            </a:extLst>
          </p:cNvPr>
          <p:cNvSpPr txBox="1"/>
          <p:nvPr/>
        </p:nvSpPr>
        <p:spPr>
          <a:xfrm>
            <a:off x="899161" y="6246935"/>
            <a:ext cx="8061318" cy="246221"/>
          </a:xfrm>
          <a:prstGeom prst="rect">
            <a:avLst/>
          </a:prstGeom>
          <a:noFill/>
        </p:spPr>
        <p:txBody>
          <a:bodyPr wrap="square" rtlCol="0">
            <a:spAutoFit/>
          </a:bodyPr>
          <a:lstStyle/>
          <a:p>
            <a:r>
              <a:rPr lang="es-MX" sz="1000" b="1" dirty="0"/>
              <a:t>*Se modifico el formato en base a las nuevas políticas de IPEJAL aprobadas el 1 de junio de 2020</a:t>
            </a:r>
          </a:p>
        </p:txBody>
      </p:sp>
      <p:pic>
        <p:nvPicPr>
          <p:cNvPr id="19" name="Imagen 18">
            <a:extLst>
              <a:ext uri="{FF2B5EF4-FFF2-40B4-BE49-F238E27FC236}">
                <a16:creationId xmlns:a16="http://schemas.microsoft.com/office/drawing/2014/main" id="{CE0D74A1-81D4-41ED-9916-972E2DA66F94}"/>
              </a:ext>
            </a:extLst>
          </p:cNvPr>
          <p:cNvPicPr>
            <a:picLocks noChangeAspect="1"/>
          </p:cNvPicPr>
          <p:nvPr/>
        </p:nvPicPr>
        <p:blipFill>
          <a:blip r:embed="rId4">
            <a:clrChange>
              <a:clrFrom>
                <a:srgbClr val="FFFFFF"/>
              </a:clrFrom>
              <a:clrTo>
                <a:srgbClr val="FFFFFF">
                  <a:alpha val="0"/>
                </a:srgbClr>
              </a:clrTo>
            </a:clrChange>
            <a:lum bright="-20000" contrast="40000"/>
          </a:blip>
          <a:stretch>
            <a:fillRect/>
          </a:stretch>
        </p:blipFill>
        <p:spPr>
          <a:xfrm>
            <a:off x="2700" y="1025929"/>
            <a:ext cx="3964090" cy="5166839"/>
          </a:xfrm>
          <a:prstGeom prst="rect">
            <a:avLst/>
          </a:prstGeom>
        </p:spPr>
      </p:pic>
    </p:spTree>
    <p:extLst>
      <p:ext uri="{BB962C8B-B14F-4D97-AF65-F5344CB8AC3E}">
        <p14:creationId xmlns:p14="http://schemas.microsoft.com/office/powerpoint/2010/main" val="6558089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1691014" y="562653"/>
            <a:ext cx="7269465" cy="338554"/>
          </a:xfrm>
          <a:prstGeom prst="rect">
            <a:avLst/>
          </a:prstGeom>
          <a:noFill/>
        </p:spPr>
        <p:txBody>
          <a:bodyPr wrap="square">
            <a:spAutoFit/>
          </a:bodyPr>
          <a:lstStyle/>
          <a:p>
            <a:pPr algn="r"/>
            <a:r>
              <a:rPr lang="es-MX" sz="1600" dirty="0">
                <a:solidFill>
                  <a:schemeClr val="accent1">
                    <a:lumMod val="50000"/>
                  </a:schemeClr>
                </a:solidFill>
                <a:latin typeface="+mn-lt"/>
              </a:rPr>
              <a:t>Comparativo de Rendimiento con Principales Indicadores de Mercado</a:t>
            </a:r>
          </a:p>
        </p:txBody>
      </p:sp>
      <p:pic>
        <p:nvPicPr>
          <p:cNvPr id="10" name="Imagen 9">
            <a:extLst>
              <a:ext uri="{FF2B5EF4-FFF2-40B4-BE49-F238E27FC236}">
                <a16:creationId xmlns:a16="http://schemas.microsoft.com/office/drawing/2014/main" id="{3102E09F-ADF9-423C-B394-C5B1840752F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95016" y="1008207"/>
            <a:ext cx="4215920" cy="1916734"/>
          </a:xfrm>
          <a:prstGeom prst="rect">
            <a:avLst/>
          </a:prstGeom>
        </p:spPr>
      </p:pic>
      <p:pic>
        <p:nvPicPr>
          <p:cNvPr id="11" name="Imagen 10">
            <a:extLst>
              <a:ext uri="{FF2B5EF4-FFF2-40B4-BE49-F238E27FC236}">
                <a16:creationId xmlns:a16="http://schemas.microsoft.com/office/drawing/2014/main" id="{0821D27D-5E07-4AE2-935B-EDE5BE2E7A6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99913" y="3138635"/>
            <a:ext cx="8860566" cy="2768593"/>
          </a:xfrm>
          <a:prstGeom prst="rect">
            <a:avLst/>
          </a:prstGeom>
        </p:spPr>
      </p:pic>
      <p:pic>
        <p:nvPicPr>
          <p:cNvPr id="12" name="Imagen 11">
            <a:extLst>
              <a:ext uri="{FF2B5EF4-FFF2-40B4-BE49-F238E27FC236}">
                <a16:creationId xmlns:a16="http://schemas.microsoft.com/office/drawing/2014/main" id="{2FA24D71-3D88-4A0D-A21B-4CBCD02CC54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884861" y="1064683"/>
            <a:ext cx="4075618" cy="1916734"/>
          </a:xfrm>
          <a:prstGeom prst="rect">
            <a:avLst/>
          </a:prstGeom>
        </p:spPr>
      </p:pic>
      <p:sp>
        <p:nvSpPr>
          <p:cNvPr id="13" name="Rectángulo 12">
            <a:extLst>
              <a:ext uri="{FF2B5EF4-FFF2-40B4-BE49-F238E27FC236}">
                <a16:creationId xmlns:a16="http://schemas.microsoft.com/office/drawing/2014/main" id="{5BB58EE8-3D1C-4005-90A4-BB0BBCC9A251}"/>
              </a:ext>
            </a:extLst>
          </p:cNvPr>
          <p:cNvSpPr/>
          <p:nvPr/>
        </p:nvSpPr>
        <p:spPr>
          <a:xfrm>
            <a:off x="612842" y="5959174"/>
            <a:ext cx="7094845" cy="338554"/>
          </a:xfrm>
          <a:prstGeom prst="rect">
            <a:avLst/>
          </a:prstGeom>
        </p:spPr>
        <p:txBody>
          <a:bodyPr wrap="square">
            <a:spAutoFit/>
          </a:bodyPr>
          <a:lstStyle/>
          <a:p>
            <a:r>
              <a:rPr lang="es-MX" sz="800" dirty="0"/>
              <a:t>1 Se utilizará el rendimiento de los últimos 12 meses para ser comparable con reportes de AFORES.</a:t>
            </a:r>
          </a:p>
          <a:p>
            <a:r>
              <a:rPr lang="es-MX" sz="800" dirty="0"/>
              <a:t>2 Rendimientos preliminares recalculados, falta auditar datos para confirmar rendimientos históricos.</a:t>
            </a:r>
          </a:p>
        </p:txBody>
      </p:sp>
    </p:spTree>
    <p:extLst>
      <p:ext uri="{BB962C8B-B14F-4D97-AF65-F5344CB8AC3E}">
        <p14:creationId xmlns:p14="http://schemas.microsoft.com/office/powerpoint/2010/main" val="385238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1CB2DD21-F8F1-424D-A878-00CEFAB1F06A}"/>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2" name="Título 1">
            <a:extLst>
              <a:ext uri="{FF2B5EF4-FFF2-40B4-BE49-F238E27FC236}">
                <a16:creationId xmlns:a16="http://schemas.microsoft.com/office/drawing/2014/main" id="{084D06D4-5FC9-4774-928F-A5C406F1ACBF}"/>
              </a:ext>
            </a:extLst>
          </p:cNvPr>
          <p:cNvSpPr>
            <a:spLocks noGrp="1"/>
          </p:cNvSpPr>
          <p:nvPr>
            <p:ph type="title"/>
          </p:nvPr>
        </p:nvSpPr>
        <p:spPr>
          <a:xfrm>
            <a:off x="291443" y="2485486"/>
            <a:ext cx="5955841" cy="1147796"/>
          </a:xfrm>
        </p:spPr>
        <p:txBody>
          <a:bodyPr>
            <a:noAutofit/>
          </a:bodyPr>
          <a:lstStyle/>
          <a:p>
            <a:r>
              <a:rPr lang="es-MX" dirty="0"/>
              <a:t>3. Discusión y en su caso Aprobación de Cuadro de Pensionados</a:t>
            </a:r>
            <a:br>
              <a:rPr lang="es-MX" dirty="0"/>
            </a:br>
            <a:r>
              <a:rPr lang="es-MX" dirty="0"/>
              <a:t>Efectos</a:t>
            </a:r>
          </a:p>
        </p:txBody>
      </p:sp>
      <p:sp>
        <p:nvSpPr>
          <p:cNvPr id="4" name="Marcador de pie de página 3">
            <a:extLst>
              <a:ext uri="{FF2B5EF4-FFF2-40B4-BE49-F238E27FC236}">
                <a16:creationId xmlns:a16="http://schemas.microsoft.com/office/drawing/2014/main" id="{0A810690-F758-4BE2-B7E8-78A6A8AC3770}"/>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Subtítulo 2">
            <a:extLst>
              <a:ext uri="{FF2B5EF4-FFF2-40B4-BE49-F238E27FC236}">
                <a16:creationId xmlns:a16="http://schemas.microsoft.com/office/drawing/2014/main" id="{4E3A909B-29C3-462C-AE59-355170E619C5}"/>
              </a:ext>
            </a:extLst>
          </p:cNvPr>
          <p:cNvSpPr>
            <a:spLocks noGrp="1"/>
          </p:cNvSpPr>
          <p:nvPr>
            <p:ph type="subTitle" idx="4294967295"/>
          </p:nvPr>
        </p:nvSpPr>
        <p:spPr>
          <a:xfrm>
            <a:off x="2092324" y="3636978"/>
            <a:ext cx="2479675" cy="307975"/>
          </a:xfrm>
          <a:prstGeom prst="rect">
            <a:avLst/>
          </a:prstGeom>
        </p:spPr>
        <p:txBody>
          <a:bodyPr/>
          <a:lstStyle/>
          <a:p>
            <a:pPr marL="0" indent="0" algn="ctr">
              <a:buNone/>
            </a:pPr>
            <a:r>
              <a:rPr lang="es-MX" b="1" dirty="0">
                <a:solidFill>
                  <a:schemeClr val="bg2">
                    <a:lumMod val="50000"/>
                  </a:schemeClr>
                </a:solidFill>
              </a:rPr>
              <a:t>Octubre 2021</a:t>
            </a:r>
          </a:p>
        </p:txBody>
      </p:sp>
      <p:sp>
        <p:nvSpPr>
          <p:cNvPr id="7" name="Rectángulo 6">
            <a:extLst>
              <a:ext uri="{FF2B5EF4-FFF2-40B4-BE49-F238E27FC236}">
                <a16:creationId xmlns:a16="http://schemas.microsoft.com/office/drawing/2014/main" id="{3236BEE7-5639-483F-87B1-0F64A6CD7BAF}"/>
              </a:ext>
            </a:extLst>
          </p:cNvPr>
          <p:cNvSpPr/>
          <p:nvPr/>
        </p:nvSpPr>
        <p:spPr>
          <a:xfrm>
            <a:off x="709470" y="5352850"/>
            <a:ext cx="8038591" cy="1154162"/>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495450" marR="0" lvl="0" indent="-171450" algn="just" defTabSz="457200" rtl="0" eaLnBrk="1" fontAlgn="auto" latinLnBrk="0" hangingPunct="1">
              <a:lnSpc>
                <a:spcPct val="100000"/>
              </a:lnSpc>
              <a:buClrTx/>
              <a:buSzTx/>
              <a:buBlip>
                <a:blip r:embed="rId3"/>
              </a:buBlip>
              <a:tabLst/>
              <a:defRPr/>
            </a:pPr>
            <a:r>
              <a:rPr kumimoji="0" lang="es-MX" sz="1400" b="0" i="0" u="none" strike="noStrike" kern="1200" cap="none" spc="0" normalizeH="0" baseline="0" noProof="0" dirty="0">
                <a:ln>
                  <a:noFill/>
                </a:ln>
                <a:solidFill>
                  <a:schemeClr val="bg2">
                    <a:lumMod val="50000"/>
                  </a:schemeClr>
                </a:solidFill>
                <a:effectLst/>
                <a:uLnTx/>
                <a:uFillTx/>
                <a:latin typeface="Prompt ExtraLight"/>
                <a:ea typeface="+mn-ea"/>
                <a:cs typeface="+mn-cs"/>
              </a:rPr>
              <a:t>E</a:t>
            </a:r>
            <a:r>
              <a:rPr kumimoji="0" lang="es-MX" sz="1100" b="0" i="0" u="none" strike="noStrike" kern="1200" cap="none" spc="0" normalizeH="0" baseline="0" noProof="0" dirty="0">
                <a:ln>
                  <a:noFill/>
                </a:ln>
                <a:solidFill>
                  <a:schemeClr val="bg2">
                    <a:lumMod val="50000"/>
                  </a:schemeClr>
                </a:solidFill>
                <a:effectLst/>
                <a:uLnTx/>
                <a:uFillTx/>
                <a:latin typeface="Prompt ExtraLight"/>
                <a:ea typeface="+mn-ea"/>
                <a:cs typeface="+mn-cs"/>
              </a:rPr>
              <a:t>n desahogo del punto número tres del orden del día, el Director General del Instituto de Pensiones del Estado de Jalisco, Héctor Pizano Ramos, con fundamento en lo establecido en el artículo 154 fracción V de la Ley del Instituto de Pensiones del Estado de Jalisco, presenta lo relativo a la </a:t>
            </a:r>
            <a:r>
              <a:rPr kumimoji="0" lang="es-MX" sz="1100" b="0" i="1" u="none" strike="noStrike" kern="1200" cap="none" spc="0" normalizeH="0" baseline="0" noProof="0" dirty="0">
                <a:ln>
                  <a:noFill/>
                </a:ln>
                <a:solidFill>
                  <a:schemeClr val="bg2">
                    <a:lumMod val="50000"/>
                  </a:schemeClr>
                </a:solidFill>
                <a:effectLst/>
                <a:uLnTx/>
                <a:uFillTx/>
                <a:latin typeface="Prompt ExtraLight"/>
                <a:ea typeface="+mn-ea"/>
                <a:cs typeface="+mn-cs"/>
              </a:rPr>
              <a:t>Discusión y en su Caso </a:t>
            </a:r>
            <a:r>
              <a:rPr lang="es-MX" sz="1100" i="1" dirty="0">
                <a:solidFill>
                  <a:schemeClr val="bg2">
                    <a:lumMod val="50000"/>
                  </a:schemeClr>
                </a:solidFill>
                <a:latin typeface="Prompt ExtraLight"/>
              </a:rPr>
              <a:t>Aprobación del C</a:t>
            </a:r>
            <a:r>
              <a:rPr kumimoji="0" lang="es-MX" sz="1100" b="0" i="1" u="none" strike="noStrike" kern="1200" cap="none" spc="0" normalizeH="0" baseline="0" noProof="0" dirty="0" err="1">
                <a:ln>
                  <a:noFill/>
                </a:ln>
                <a:solidFill>
                  <a:schemeClr val="bg2">
                    <a:lumMod val="50000"/>
                  </a:schemeClr>
                </a:solidFill>
                <a:effectLst/>
                <a:uLnTx/>
                <a:uFillTx/>
                <a:latin typeface="Prompt ExtraLight"/>
                <a:ea typeface="+mn-ea"/>
                <a:cs typeface="+mn-cs"/>
              </a:rPr>
              <a:t>uadro</a:t>
            </a:r>
            <a:r>
              <a:rPr kumimoji="0" lang="es-MX" sz="1100" b="0" i="1" u="none" strike="noStrike" kern="1200" cap="none" spc="0" normalizeH="0" baseline="0" noProof="0" dirty="0">
                <a:ln>
                  <a:noFill/>
                </a:ln>
                <a:solidFill>
                  <a:schemeClr val="bg2">
                    <a:lumMod val="50000"/>
                  </a:schemeClr>
                </a:solidFill>
                <a:effectLst/>
                <a:uLnTx/>
                <a:uFillTx/>
                <a:latin typeface="Prompt ExtraLight"/>
                <a:ea typeface="+mn-ea"/>
                <a:cs typeface="+mn-cs"/>
              </a:rPr>
              <a:t> de Pensionados a efectos octubre de 2021</a:t>
            </a:r>
            <a:r>
              <a:rPr kumimoji="0" lang="es-MX" sz="1100" b="0" i="0" u="none" strike="noStrike" kern="1200" cap="none" spc="0" normalizeH="0" baseline="0" noProof="0" dirty="0">
                <a:ln>
                  <a:noFill/>
                </a:ln>
                <a:solidFill>
                  <a:schemeClr val="bg2">
                    <a:lumMod val="50000"/>
                  </a:schemeClr>
                </a:solidFill>
                <a:effectLst/>
                <a:uLnTx/>
                <a:uFillTx/>
                <a:latin typeface="Prompt ExtraLight"/>
                <a:ea typeface="+mn-ea"/>
                <a:cs typeface="+mn-cs"/>
              </a:rPr>
              <a:t>, con ajuste a partir del día siguiente a aquel en que cada afiliado haya cobrado su último sueldo, de conformidad con el artículo cuarto transitorio de la Ley del Instituto de Pensiones del Estado de Jalisco, conforme al siguiente reporte general:</a:t>
            </a:r>
          </a:p>
        </p:txBody>
      </p:sp>
      <p:pic>
        <p:nvPicPr>
          <p:cNvPr id="9" name="Imagen 8" descr="Un letrero de color negro&#10;&#10;Descripción generada automáticamente con confianza baja">
            <a:extLst>
              <a:ext uri="{FF2B5EF4-FFF2-40B4-BE49-F238E27FC236}">
                <a16:creationId xmlns:a16="http://schemas.microsoft.com/office/drawing/2014/main" id="{B8038AA4-9C30-4384-B1ED-011B6CA8F1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40323" y="3790966"/>
            <a:ext cx="1001631" cy="1001631"/>
          </a:xfrm>
          <a:prstGeom prst="rect">
            <a:avLst/>
          </a:prstGeom>
        </p:spPr>
      </p:pic>
    </p:spTree>
    <p:extLst>
      <p:ext uri="{BB962C8B-B14F-4D97-AF65-F5344CB8AC3E}">
        <p14:creationId xmlns:p14="http://schemas.microsoft.com/office/powerpoint/2010/main" val="3330287047"/>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1691014" y="562653"/>
            <a:ext cx="7269465" cy="338554"/>
          </a:xfrm>
          <a:prstGeom prst="rect">
            <a:avLst/>
          </a:prstGeom>
          <a:noFill/>
        </p:spPr>
        <p:txBody>
          <a:bodyPr wrap="square">
            <a:spAutoFit/>
          </a:bodyPr>
          <a:lstStyle/>
          <a:p>
            <a:pPr algn="r"/>
            <a:r>
              <a:rPr lang="es-MX" sz="1600" dirty="0">
                <a:solidFill>
                  <a:schemeClr val="accent1">
                    <a:lumMod val="50000"/>
                  </a:schemeClr>
                </a:solidFill>
              </a:rPr>
              <a:t>Diversificación</a:t>
            </a:r>
            <a:endParaRPr lang="es-MX" sz="1600" dirty="0">
              <a:solidFill>
                <a:schemeClr val="accent1">
                  <a:lumMod val="50000"/>
                </a:schemeClr>
              </a:solidFill>
              <a:latin typeface="+mn-lt"/>
            </a:endParaRPr>
          </a:p>
        </p:txBody>
      </p:sp>
      <p:pic>
        <p:nvPicPr>
          <p:cNvPr id="14" name="Imagen 13">
            <a:extLst>
              <a:ext uri="{FF2B5EF4-FFF2-40B4-BE49-F238E27FC236}">
                <a16:creationId xmlns:a16="http://schemas.microsoft.com/office/drawing/2014/main" id="{CFC034C7-B5DE-40A8-A146-DBAC77FA91AD}"/>
              </a:ext>
            </a:extLst>
          </p:cNvPr>
          <p:cNvPicPr>
            <a:picLocks noChangeAspect="1"/>
          </p:cNvPicPr>
          <p:nvPr/>
        </p:nvPicPr>
        <p:blipFill rotWithShape="1">
          <a:blip r:embed="rId2"/>
          <a:srcRect l="4312" t="-1525" r="5077" b="13872"/>
          <a:stretch/>
        </p:blipFill>
        <p:spPr>
          <a:xfrm>
            <a:off x="5209122" y="611397"/>
            <a:ext cx="3847076" cy="3177644"/>
          </a:xfrm>
          <a:prstGeom prst="rect">
            <a:avLst/>
          </a:prstGeom>
        </p:spPr>
      </p:pic>
      <p:pic>
        <p:nvPicPr>
          <p:cNvPr id="15" name="Imagen 14">
            <a:extLst>
              <a:ext uri="{FF2B5EF4-FFF2-40B4-BE49-F238E27FC236}">
                <a16:creationId xmlns:a16="http://schemas.microsoft.com/office/drawing/2014/main" id="{CF270769-04CD-473F-84DB-AEB6FE784E36}"/>
              </a:ext>
            </a:extLst>
          </p:cNvPr>
          <p:cNvPicPr>
            <a:picLocks noChangeAspect="1"/>
          </p:cNvPicPr>
          <p:nvPr/>
        </p:nvPicPr>
        <p:blipFill rotWithShape="1">
          <a:blip r:embed="rId3"/>
          <a:srcRect l="5172" t="10588" r="31690" b="12511"/>
          <a:stretch/>
        </p:blipFill>
        <p:spPr>
          <a:xfrm>
            <a:off x="5751560" y="1617885"/>
            <a:ext cx="1651230" cy="1717279"/>
          </a:xfrm>
          <a:prstGeom prst="rect">
            <a:avLst/>
          </a:prstGeom>
        </p:spPr>
      </p:pic>
      <p:pic>
        <p:nvPicPr>
          <p:cNvPr id="16" name="Imagen 15">
            <a:extLst>
              <a:ext uri="{FF2B5EF4-FFF2-40B4-BE49-F238E27FC236}">
                <a16:creationId xmlns:a16="http://schemas.microsoft.com/office/drawing/2014/main" id="{9593E2E1-8395-4B02-A46D-A40719606F4B}"/>
              </a:ext>
            </a:extLst>
          </p:cNvPr>
          <p:cNvPicPr>
            <a:picLocks noChangeAspect="1"/>
          </p:cNvPicPr>
          <p:nvPr/>
        </p:nvPicPr>
        <p:blipFill rotWithShape="1">
          <a:blip r:embed="rId4"/>
          <a:srcRect l="5439" t="9893" r="7580" b="9242"/>
          <a:stretch/>
        </p:blipFill>
        <p:spPr>
          <a:xfrm>
            <a:off x="2483768" y="3501008"/>
            <a:ext cx="4804928" cy="3173066"/>
          </a:xfrm>
          <a:prstGeom prst="rect">
            <a:avLst/>
          </a:prstGeom>
        </p:spPr>
      </p:pic>
      <p:pic>
        <p:nvPicPr>
          <p:cNvPr id="17" name="Imagen 16">
            <a:extLst>
              <a:ext uri="{FF2B5EF4-FFF2-40B4-BE49-F238E27FC236}">
                <a16:creationId xmlns:a16="http://schemas.microsoft.com/office/drawing/2014/main" id="{1E472DF7-6D4C-4CAA-954F-348333ABC014}"/>
              </a:ext>
            </a:extLst>
          </p:cNvPr>
          <p:cNvPicPr>
            <a:picLocks noChangeAspect="1"/>
          </p:cNvPicPr>
          <p:nvPr/>
        </p:nvPicPr>
        <p:blipFill rotWithShape="1">
          <a:blip r:embed="rId5"/>
          <a:srcRect l="10375" t="20681" r="43904" b="14398"/>
          <a:stretch/>
        </p:blipFill>
        <p:spPr>
          <a:xfrm>
            <a:off x="3006112" y="3942200"/>
            <a:ext cx="2203010" cy="2276444"/>
          </a:xfrm>
          <a:prstGeom prst="rect">
            <a:avLst/>
          </a:prstGeom>
        </p:spPr>
      </p:pic>
      <p:pic>
        <p:nvPicPr>
          <p:cNvPr id="18" name="Imagen 17">
            <a:extLst>
              <a:ext uri="{FF2B5EF4-FFF2-40B4-BE49-F238E27FC236}">
                <a16:creationId xmlns:a16="http://schemas.microsoft.com/office/drawing/2014/main" id="{76EC8C51-0D0C-4AFE-9BA7-362BA99B6D5F}"/>
              </a:ext>
            </a:extLst>
          </p:cNvPr>
          <p:cNvPicPr>
            <a:picLocks noChangeAspect="1"/>
          </p:cNvPicPr>
          <p:nvPr/>
        </p:nvPicPr>
        <p:blipFill rotWithShape="1">
          <a:blip r:embed="rId6"/>
          <a:srcRect l="10093" t="13301" r="20730" b="7119"/>
          <a:stretch/>
        </p:blipFill>
        <p:spPr>
          <a:xfrm>
            <a:off x="251520" y="670882"/>
            <a:ext cx="4431067" cy="3118158"/>
          </a:xfrm>
          <a:prstGeom prst="rect">
            <a:avLst/>
          </a:prstGeom>
        </p:spPr>
      </p:pic>
      <p:sp>
        <p:nvSpPr>
          <p:cNvPr id="19" name="CuadroTexto 18">
            <a:extLst>
              <a:ext uri="{FF2B5EF4-FFF2-40B4-BE49-F238E27FC236}">
                <a16:creationId xmlns:a16="http://schemas.microsoft.com/office/drawing/2014/main" id="{BF39AAC7-B222-49EC-BE14-CF6DE48C17F6}"/>
              </a:ext>
            </a:extLst>
          </p:cNvPr>
          <p:cNvSpPr txBox="1"/>
          <p:nvPr/>
        </p:nvSpPr>
        <p:spPr>
          <a:xfrm>
            <a:off x="1537531" y="2085806"/>
            <a:ext cx="708128"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20" name="Flecha curvada hacia la izquierda 19">
            <a:extLst>
              <a:ext uri="{FF2B5EF4-FFF2-40B4-BE49-F238E27FC236}">
                <a16:creationId xmlns:a16="http://schemas.microsoft.com/office/drawing/2014/main" id="{4067C9F3-6A71-46DA-A450-9055EA02C7D2}"/>
              </a:ext>
            </a:extLst>
          </p:cNvPr>
          <p:cNvSpPr/>
          <p:nvPr/>
        </p:nvSpPr>
        <p:spPr>
          <a:xfrm rot="8328675">
            <a:off x="937826" y="3715916"/>
            <a:ext cx="767873" cy="215416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1" name="CuadroTexto 20">
            <a:extLst>
              <a:ext uri="{FF2B5EF4-FFF2-40B4-BE49-F238E27FC236}">
                <a16:creationId xmlns:a16="http://schemas.microsoft.com/office/drawing/2014/main" id="{72C72FD3-8B45-4435-B4E8-479EF5BA8870}"/>
              </a:ext>
            </a:extLst>
          </p:cNvPr>
          <p:cNvSpPr txBox="1"/>
          <p:nvPr/>
        </p:nvSpPr>
        <p:spPr>
          <a:xfrm>
            <a:off x="249747" y="5580131"/>
            <a:ext cx="2808312" cy="584775"/>
          </a:xfrm>
          <a:prstGeom prst="rect">
            <a:avLst/>
          </a:prstGeom>
          <a:noFill/>
        </p:spPr>
        <p:txBody>
          <a:bodyPr wrap="square" rtlCol="0">
            <a:spAutoFit/>
          </a:bodyPr>
          <a:lstStyle>
            <a:defPPr>
              <a:defRPr lang="es-MX"/>
            </a:defPPr>
            <a:lvl1pPr algn="ctr">
              <a:defRPr sz="1200"/>
            </a:lvl1pPr>
          </a:lstStyle>
          <a:p>
            <a:r>
              <a:rPr lang="es-MX" sz="1600" b="1" dirty="0"/>
              <a:t>Duración MACAULAY </a:t>
            </a:r>
          </a:p>
          <a:p>
            <a:r>
              <a:rPr lang="es-MX" sz="1600" b="1" dirty="0"/>
              <a:t>1,991.19 días (5.45años)</a:t>
            </a:r>
          </a:p>
        </p:txBody>
      </p:sp>
      <p:sp>
        <p:nvSpPr>
          <p:cNvPr id="22" name="CuadroTexto 21">
            <a:extLst>
              <a:ext uri="{FF2B5EF4-FFF2-40B4-BE49-F238E27FC236}">
                <a16:creationId xmlns:a16="http://schemas.microsoft.com/office/drawing/2014/main" id="{06C0A035-9A2F-4510-9553-7BBEA627F0B6}"/>
              </a:ext>
            </a:extLst>
          </p:cNvPr>
          <p:cNvSpPr txBox="1"/>
          <p:nvPr/>
        </p:nvSpPr>
        <p:spPr>
          <a:xfrm>
            <a:off x="6260367" y="2337581"/>
            <a:ext cx="657268"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23" name="CuadroTexto 22">
            <a:extLst>
              <a:ext uri="{FF2B5EF4-FFF2-40B4-BE49-F238E27FC236}">
                <a16:creationId xmlns:a16="http://schemas.microsoft.com/office/drawing/2014/main" id="{9212C8DF-D860-4185-B1B8-F35BDB5B6B92}"/>
              </a:ext>
            </a:extLst>
          </p:cNvPr>
          <p:cNvSpPr txBox="1"/>
          <p:nvPr/>
        </p:nvSpPr>
        <p:spPr>
          <a:xfrm>
            <a:off x="3575873" y="5096663"/>
            <a:ext cx="1106714" cy="307777"/>
          </a:xfrm>
          <a:prstGeom prst="rect">
            <a:avLst/>
          </a:prstGeom>
          <a:noFill/>
        </p:spPr>
        <p:txBody>
          <a:bodyPr wrap="square" rtlCol="0">
            <a:spAutoFit/>
          </a:bodyPr>
          <a:lstStyle/>
          <a:p>
            <a:pPr algn="ctr"/>
            <a:r>
              <a:rPr lang="en-US" sz="1400" dirty="0">
                <a:solidFill>
                  <a:schemeClr val="bg1"/>
                </a:solidFill>
              </a:rPr>
              <a:t>2020</a:t>
            </a:r>
            <a:endParaRPr lang="es-MX" sz="1400" dirty="0">
              <a:solidFill>
                <a:schemeClr val="bg1"/>
              </a:solidFill>
            </a:endParaRPr>
          </a:p>
        </p:txBody>
      </p:sp>
    </p:spTree>
    <p:extLst>
      <p:ext uri="{BB962C8B-B14F-4D97-AF65-F5344CB8AC3E}">
        <p14:creationId xmlns:p14="http://schemas.microsoft.com/office/powerpoint/2010/main" val="2623558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1691014" y="562653"/>
            <a:ext cx="7269465" cy="338554"/>
          </a:xfrm>
          <a:prstGeom prst="rect">
            <a:avLst/>
          </a:prstGeom>
          <a:noFill/>
        </p:spPr>
        <p:txBody>
          <a:bodyPr wrap="square">
            <a:spAutoFit/>
          </a:bodyPr>
          <a:lstStyle/>
          <a:p>
            <a:pPr algn="r"/>
            <a:r>
              <a:rPr lang="es-MX" sz="1600" dirty="0">
                <a:solidFill>
                  <a:schemeClr val="accent1">
                    <a:lumMod val="50000"/>
                  </a:schemeClr>
                </a:solidFill>
              </a:rPr>
              <a:t>Diversificación</a:t>
            </a:r>
            <a:endParaRPr lang="es-MX" sz="1600" dirty="0">
              <a:solidFill>
                <a:schemeClr val="accent1">
                  <a:lumMod val="50000"/>
                </a:schemeClr>
              </a:solidFill>
              <a:latin typeface="+mn-lt"/>
            </a:endParaRPr>
          </a:p>
        </p:txBody>
      </p:sp>
      <p:pic>
        <p:nvPicPr>
          <p:cNvPr id="24" name="Imagen 23">
            <a:extLst>
              <a:ext uri="{FF2B5EF4-FFF2-40B4-BE49-F238E27FC236}">
                <a16:creationId xmlns:a16="http://schemas.microsoft.com/office/drawing/2014/main" id="{E4312966-63E1-4E32-8379-722055AE8DA6}"/>
              </a:ext>
            </a:extLst>
          </p:cNvPr>
          <p:cNvPicPr>
            <a:picLocks noChangeAspect="1"/>
          </p:cNvPicPr>
          <p:nvPr/>
        </p:nvPicPr>
        <p:blipFill rotWithShape="1">
          <a:blip r:embed="rId2"/>
          <a:srcRect l="8284" r="4136"/>
          <a:stretch/>
        </p:blipFill>
        <p:spPr>
          <a:xfrm>
            <a:off x="4077503" y="1319705"/>
            <a:ext cx="5088996" cy="4378447"/>
          </a:xfrm>
          <a:prstGeom prst="rect">
            <a:avLst/>
          </a:prstGeom>
        </p:spPr>
      </p:pic>
      <p:pic>
        <p:nvPicPr>
          <p:cNvPr id="25" name="Imagen 24">
            <a:extLst>
              <a:ext uri="{FF2B5EF4-FFF2-40B4-BE49-F238E27FC236}">
                <a16:creationId xmlns:a16="http://schemas.microsoft.com/office/drawing/2014/main" id="{BF183A51-687E-4A54-9FE0-4CF31929F58D}"/>
              </a:ext>
            </a:extLst>
          </p:cNvPr>
          <p:cNvPicPr>
            <a:picLocks noChangeAspect="1"/>
          </p:cNvPicPr>
          <p:nvPr/>
        </p:nvPicPr>
        <p:blipFill rotWithShape="1">
          <a:blip r:embed="rId3"/>
          <a:srcRect l="33432" t="10954" r="5026" b="6074"/>
          <a:stretch/>
        </p:blipFill>
        <p:spPr>
          <a:xfrm>
            <a:off x="6264749" y="2504892"/>
            <a:ext cx="2294116" cy="2249998"/>
          </a:xfrm>
          <a:prstGeom prst="rect">
            <a:avLst/>
          </a:prstGeom>
        </p:spPr>
      </p:pic>
      <p:pic>
        <p:nvPicPr>
          <p:cNvPr id="26" name="Imagen 25">
            <a:extLst>
              <a:ext uri="{FF2B5EF4-FFF2-40B4-BE49-F238E27FC236}">
                <a16:creationId xmlns:a16="http://schemas.microsoft.com/office/drawing/2014/main" id="{2C483F87-8CBD-40D9-BF60-D9BA50C516F9}"/>
              </a:ext>
            </a:extLst>
          </p:cNvPr>
          <p:cNvPicPr>
            <a:picLocks noChangeAspect="1"/>
          </p:cNvPicPr>
          <p:nvPr/>
        </p:nvPicPr>
        <p:blipFill rotWithShape="1">
          <a:blip r:embed="rId4"/>
          <a:srcRect l="11517" r="4116" b="4881"/>
          <a:stretch/>
        </p:blipFill>
        <p:spPr>
          <a:xfrm>
            <a:off x="-21600" y="1385944"/>
            <a:ext cx="4275548" cy="4427785"/>
          </a:xfrm>
          <a:prstGeom prst="rect">
            <a:avLst/>
          </a:prstGeom>
        </p:spPr>
      </p:pic>
      <p:pic>
        <p:nvPicPr>
          <p:cNvPr id="27" name="Imagen 26">
            <a:extLst>
              <a:ext uri="{FF2B5EF4-FFF2-40B4-BE49-F238E27FC236}">
                <a16:creationId xmlns:a16="http://schemas.microsoft.com/office/drawing/2014/main" id="{CDFCB241-8139-4F22-B4D3-BADCB1448020}"/>
              </a:ext>
            </a:extLst>
          </p:cNvPr>
          <p:cNvPicPr>
            <a:picLocks noChangeAspect="1"/>
          </p:cNvPicPr>
          <p:nvPr/>
        </p:nvPicPr>
        <p:blipFill rotWithShape="1">
          <a:blip r:embed="rId5"/>
          <a:srcRect l="23358" t="14550" r="5597" b="8104"/>
          <a:stretch/>
        </p:blipFill>
        <p:spPr>
          <a:xfrm>
            <a:off x="1175557" y="2698996"/>
            <a:ext cx="2294312" cy="2294311"/>
          </a:xfrm>
          <a:prstGeom prst="rect">
            <a:avLst/>
          </a:prstGeom>
        </p:spPr>
      </p:pic>
      <p:sp>
        <p:nvSpPr>
          <p:cNvPr id="28" name="CuadroTexto 27">
            <a:extLst>
              <a:ext uri="{FF2B5EF4-FFF2-40B4-BE49-F238E27FC236}">
                <a16:creationId xmlns:a16="http://schemas.microsoft.com/office/drawing/2014/main" id="{A8C32FC3-AA78-48BE-A4B1-9EF5C5A6A704}"/>
              </a:ext>
            </a:extLst>
          </p:cNvPr>
          <p:cNvSpPr txBox="1"/>
          <p:nvPr/>
        </p:nvSpPr>
        <p:spPr>
          <a:xfrm>
            <a:off x="3490165" y="5900317"/>
            <a:ext cx="1728192" cy="307777"/>
          </a:xfrm>
          <a:prstGeom prst="rect">
            <a:avLst/>
          </a:prstGeom>
          <a:noFill/>
        </p:spPr>
        <p:txBody>
          <a:bodyPr wrap="square" rtlCol="0">
            <a:spAutoFit/>
          </a:bodyPr>
          <a:lstStyle/>
          <a:p>
            <a:r>
              <a:rPr lang="es-MX" sz="1400" dirty="0"/>
              <a:t>*No incluye CKD's.</a:t>
            </a:r>
          </a:p>
        </p:txBody>
      </p:sp>
      <p:sp>
        <p:nvSpPr>
          <p:cNvPr id="29" name="CuadroTexto 28">
            <a:extLst>
              <a:ext uri="{FF2B5EF4-FFF2-40B4-BE49-F238E27FC236}">
                <a16:creationId xmlns:a16="http://schemas.microsoft.com/office/drawing/2014/main" id="{2814A18E-59B1-483F-8C95-4F6C5F9DD1B9}"/>
              </a:ext>
            </a:extLst>
          </p:cNvPr>
          <p:cNvSpPr txBox="1"/>
          <p:nvPr/>
        </p:nvSpPr>
        <p:spPr>
          <a:xfrm>
            <a:off x="1948777" y="3629891"/>
            <a:ext cx="661901"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30" name="CuadroTexto 29">
            <a:extLst>
              <a:ext uri="{FF2B5EF4-FFF2-40B4-BE49-F238E27FC236}">
                <a16:creationId xmlns:a16="http://schemas.microsoft.com/office/drawing/2014/main" id="{149CFB2D-1B3D-4CCE-8AA7-C3438DB64B36}"/>
              </a:ext>
            </a:extLst>
          </p:cNvPr>
          <p:cNvSpPr txBox="1"/>
          <p:nvPr/>
        </p:nvSpPr>
        <p:spPr>
          <a:xfrm>
            <a:off x="7043580" y="3477775"/>
            <a:ext cx="751249" cy="306005"/>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Tree>
    <p:extLst>
      <p:ext uri="{BB962C8B-B14F-4D97-AF65-F5344CB8AC3E}">
        <p14:creationId xmlns:p14="http://schemas.microsoft.com/office/powerpoint/2010/main" val="11246280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1691014" y="562653"/>
            <a:ext cx="7269465" cy="338554"/>
          </a:xfrm>
          <a:prstGeom prst="rect">
            <a:avLst/>
          </a:prstGeom>
          <a:noFill/>
        </p:spPr>
        <p:txBody>
          <a:bodyPr wrap="square">
            <a:spAutoFit/>
          </a:bodyPr>
          <a:lstStyle/>
          <a:p>
            <a:pPr algn="r"/>
            <a:r>
              <a:rPr lang="es-MX" sz="1600" dirty="0">
                <a:solidFill>
                  <a:schemeClr val="accent1">
                    <a:lumMod val="50000"/>
                  </a:schemeClr>
                </a:solidFill>
              </a:rPr>
              <a:t>Diversificación</a:t>
            </a:r>
            <a:endParaRPr lang="es-MX" sz="1600" dirty="0">
              <a:solidFill>
                <a:schemeClr val="accent1">
                  <a:lumMod val="50000"/>
                </a:schemeClr>
              </a:solidFill>
              <a:latin typeface="+mn-lt"/>
            </a:endParaRPr>
          </a:p>
        </p:txBody>
      </p:sp>
      <p:pic>
        <p:nvPicPr>
          <p:cNvPr id="13" name="Imagen 12">
            <a:extLst>
              <a:ext uri="{FF2B5EF4-FFF2-40B4-BE49-F238E27FC236}">
                <a16:creationId xmlns:a16="http://schemas.microsoft.com/office/drawing/2014/main" id="{4BDEB518-EC52-4051-A7C6-5D30C878EA82}"/>
              </a:ext>
            </a:extLst>
          </p:cNvPr>
          <p:cNvPicPr>
            <a:picLocks noChangeAspect="1"/>
          </p:cNvPicPr>
          <p:nvPr/>
        </p:nvPicPr>
        <p:blipFill rotWithShape="1">
          <a:blip r:embed="rId2"/>
          <a:srcRect l="5581" t="17752" r="8874" b="6971"/>
          <a:stretch/>
        </p:blipFill>
        <p:spPr>
          <a:xfrm>
            <a:off x="215515" y="2707340"/>
            <a:ext cx="4104456" cy="3024337"/>
          </a:xfrm>
          <a:prstGeom prst="rect">
            <a:avLst/>
          </a:prstGeom>
        </p:spPr>
      </p:pic>
      <p:pic>
        <p:nvPicPr>
          <p:cNvPr id="14" name="Imagen 13">
            <a:extLst>
              <a:ext uri="{FF2B5EF4-FFF2-40B4-BE49-F238E27FC236}">
                <a16:creationId xmlns:a16="http://schemas.microsoft.com/office/drawing/2014/main" id="{859B265C-B4B1-4C3C-B8FA-2854F814FB5B}"/>
              </a:ext>
            </a:extLst>
          </p:cNvPr>
          <p:cNvPicPr>
            <a:picLocks noChangeAspect="1"/>
          </p:cNvPicPr>
          <p:nvPr/>
        </p:nvPicPr>
        <p:blipFill rotWithShape="1">
          <a:blip r:embed="rId3"/>
          <a:srcRect l="6476" t="17739" r="31990" b="8777"/>
          <a:stretch/>
        </p:blipFill>
        <p:spPr>
          <a:xfrm>
            <a:off x="868630" y="3308105"/>
            <a:ext cx="1705071" cy="1705071"/>
          </a:xfrm>
          <a:prstGeom prst="rect">
            <a:avLst/>
          </a:prstGeom>
        </p:spPr>
      </p:pic>
      <p:pic>
        <p:nvPicPr>
          <p:cNvPr id="15" name="Imagen 14">
            <a:extLst>
              <a:ext uri="{FF2B5EF4-FFF2-40B4-BE49-F238E27FC236}">
                <a16:creationId xmlns:a16="http://schemas.microsoft.com/office/drawing/2014/main" id="{44A5218F-96A3-44A3-A89D-8DFE54475AD8}"/>
              </a:ext>
            </a:extLst>
          </p:cNvPr>
          <p:cNvPicPr>
            <a:picLocks noChangeAspect="1"/>
          </p:cNvPicPr>
          <p:nvPr/>
        </p:nvPicPr>
        <p:blipFill rotWithShape="1">
          <a:blip r:embed="rId4"/>
          <a:srcRect l="4731" t="8331" r="15737" b="4920"/>
          <a:stretch/>
        </p:blipFill>
        <p:spPr>
          <a:xfrm>
            <a:off x="4970627" y="2629329"/>
            <a:ext cx="3814413" cy="3165152"/>
          </a:xfrm>
          <a:prstGeom prst="rect">
            <a:avLst/>
          </a:prstGeom>
        </p:spPr>
      </p:pic>
      <p:pic>
        <p:nvPicPr>
          <p:cNvPr id="16" name="Imagen 15">
            <a:extLst>
              <a:ext uri="{FF2B5EF4-FFF2-40B4-BE49-F238E27FC236}">
                <a16:creationId xmlns:a16="http://schemas.microsoft.com/office/drawing/2014/main" id="{0335BBAC-719A-4DBB-A33A-B1D2D830E439}"/>
              </a:ext>
            </a:extLst>
          </p:cNvPr>
          <p:cNvPicPr>
            <a:picLocks noChangeAspect="1"/>
          </p:cNvPicPr>
          <p:nvPr/>
        </p:nvPicPr>
        <p:blipFill rotWithShape="1">
          <a:blip r:embed="rId5"/>
          <a:srcRect l="6004" t="9961" r="29693" b="3289"/>
          <a:stretch/>
        </p:blipFill>
        <p:spPr>
          <a:xfrm>
            <a:off x="5680526" y="3370048"/>
            <a:ext cx="1712558" cy="1757626"/>
          </a:xfrm>
          <a:prstGeom prst="rect">
            <a:avLst/>
          </a:prstGeom>
        </p:spPr>
      </p:pic>
      <p:pic>
        <p:nvPicPr>
          <p:cNvPr id="17" name="Imagen 16">
            <a:extLst>
              <a:ext uri="{FF2B5EF4-FFF2-40B4-BE49-F238E27FC236}">
                <a16:creationId xmlns:a16="http://schemas.microsoft.com/office/drawing/2014/main" id="{C3B6660D-10C0-47A1-9C7F-0924307A0361}"/>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545298" y="1585993"/>
            <a:ext cx="3154414" cy="1163672"/>
          </a:xfrm>
          <a:prstGeom prst="rect">
            <a:avLst/>
          </a:prstGeom>
        </p:spPr>
      </p:pic>
      <p:pic>
        <p:nvPicPr>
          <p:cNvPr id="18" name="Imagen 17">
            <a:extLst>
              <a:ext uri="{FF2B5EF4-FFF2-40B4-BE49-F238E27FC236}">
                <a16:creationId xmlns:a16="http://schemas.microsoft.com/office/drawing/2014/main" id="{374FB67A-AD1E-44B0-A257-5D5EA41B342D}"/>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268134" y="1585993"/>
            <a:ext cx="3123197" cy="1163672"/>
          </a:xfrm>
          <a:prstGeom prst="rect">
            <a:avLst/>
          </a:prstGeom>
        </p:spPr>
      </p:pic>
      <p:sp>
        <p:nvSpPr>
          <p:cNvPr id="19" name="CuadroTexto 18">
            <a:extLst>
              <a:ext uri="{FF2B5EF4-FFF2-40B4-BE49-F238E27FC236}">
                <a16:creationId xmlns:a16="http://schemas.microsoft.com/office/drawing/2014/main" id="{0E4386F2-A11A-4F79-B6BA-2AF238C57503}"/>
              </a:ext>
            </a:extLst>
          </p:cNvPr>
          <p:cNvSpPr txBox="1"/>
          <p:nvPr/>
        </p:nvSpPr>
        <p:spPr>
          <a:xfrm>
            <a:off x="160889" y="1055936"/>
            <a:ext cx="2214218" cy="369332"/>
          </a:xfrm>
          <a:prstGeom prst="rect">
            <a:avLst/>
          </a:prstGeom>
          <a:noFill/>
        </p:spPr>
        <p:txBody>
          <a:bodyPr wrap="square" rtlCol="0">
            <a:spAutoFit/>
          </a:bodyPr>
          <a:lstStyle/>
          <a:p>
            <a:r>
              <a:rPr lang="es-MX" dirty="0"/>
              <a:t>Por Moneda</a:t>
            </a:r>
          </a:p>
        </p:txBody>
      </p:sp>
      <p:sp>
        <p:nvSpPr>
          <p:cNvPr id="20" name="CuadroTexto 19">
            <a:extLst>
              <a:ext uri="{FF2B5EF4-FFF2-40B4-BE49-F238E27FC236}">
                <a16:creationId xmlns:a16="http://schemas.microsoft.com/office/drawing/2014/main" id="{7AFCBAA1-EC44-4F39-B454-A5EA1EF29F64}"/>
              </a:ext>
            </a:extLst>
          </p:cNvPr>
          <p:cNvSpPr txBox="1"/>
          <p:nvPr/>
        </p:nvSpPr>
        <p:spPr>
          <a:xfrm>
            <a:off x="2541853" y="1348139"/>
            <a:ext cx="674796" cy="369332"/>
          </a:xfrm>
          <a:prstGeom prst="rect">
            <a:avLst/>
          </a:prstGeom>
          <a:noFill/>
        </p:spPr>
        <p:txBody>
          <a:bodyPr wrap="square" rtlCol="0">
            <a:spAutoFit/>
          </a:bodyPr>
          <a:lstStyle/>
          <a:p>
            <a:r>
              <a:rPr lang="es-MX" dirty="0"/>
              <a:t>2021</a:t>
            </a:r>
          </a:p>
        </p:txBody>
      </p:sp>
      <p:sp>
        <p:nvSpPr>
          <p:cNvPr id="21" name="CuadroTexto 20">
            <a:extLst>
              <a:ext uri="{FF2B5EF4-FFF2-40B4-BE49-F238E27FC236}">
                <a16:creationId xmlns:a16="http://schemas.microsoft.com/office/drawing/2014/main" id="{92A70C83-6917-4B8C-88D8-039A38C81A39}"/>
              </a:ext>
            </a:extLst>
          </p:cNvPr>
          <p:cNvSpPr txBox="1"/>
          <p:nvPr/>
        </p:nvSpPr>
        <p:spPr>
          <a:xfrm>
            <a:off x="5865039" y="1326623"/>
            <a:ext cx="982996" cy="369332"/>
          </a:xfrm>
          <a:prstGeom prst="rect">
            <a:avLst/>
          </a:prstGeom>
          <a:noFill/>
        </p:spPr>
        <p:txBody>
          <a:bodyPr wrap="square" rtlCol="0">
            <a:spAutoFit/>
          </a:bodyPr>
          <a:lstStyle/>
          <a:p>
            <a:r>
              <a:rPr lang="es-MX" dirty="0"/>
              <a:t>2020</a:t>
            </a:r>
          </a:p>
        </p:txBody>
      </p:sp>
      <p:sp>
        <p:nvSpPr>
          <p:cNvPr id="22" name="CuadroTexto 21">
            <a:extLst>
              <a:ext uri="{FF2B5EF4-FFF2-40B4-BE49-F238E27FC236}">
                <a16:creationId xmlns:a16="http://schemas.microsoft.com/office/drawing/2014/main" id="{1AAC273F-11CD-422A-9583-2693F00C621E}"/>
              </a:ext>
            </a:extLst>
          </p:cNvPr>
          <p:cNvSpPr txBox="1"/>
          <p:nvPr/>
        </p:nvSpPr>
        <p:spPr>
          <a:xfrm>
            <a:off x="6122505" y="4098919"/>
            <a:ext cx="726698"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23" name="CuadroTexto 22">
            <a:extLst>
              <a:ext uri="{FF2B5EF4-FFF2-40B4-BE49-F238E27FC236}">
                <a16:creationId xmlns:a16="http://schemas.microsoft.com/office/drawing/2014/main" id="{BD01696F-1D52-45B7-A0E2-F05A913CF557}"/>
              </a:ext>
            </a:extLst>
          </p:cNvPr>
          <p:cNvSpPr txBox="1"/>
          <p:nvPr/>
        </p:nvSpPr>
        <p:spPr>
          <a:xfrm>
            <a:off x="1395941" y="4098919"/>
            <a:ext cx="631642"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31" name="CuadroTexto 30">
            <a:extLst>
              <a:ext uri="{FF2B5EF4-FFF2-40B4-BE49-F238E27FC236}">
                <a16:creationId xmlns:a16="http://schemas.microsoft.com/office/drawing/2014/main" id="{3D2E467C-7263-471E-B191-9941908CB184}"/>
              </a:ext>
            </a:extLst>
          </p:cNvPr>
          <p:cNvSpPr txBox="1"/>
          <p:nvPr/>
        </p:nvSpPr>
        <p:spPr>
          <a:xfrm>
            <a:off x="688841" y="6090137"/>
            <a:ext cx="4281785" cy="307777"/>
          </a:xfrm>
          <a:prstGeom prst="rect">
            <a:avLst/>
          </a:prstGeom>
          <a:noFill/>
        </p:spPr>
        <p:txBody>
          <a:bodyPr wrap="square" rtlCol="0">
            <a:spAutoFit/>
          </a:bodyPr>
          <a:lstStyle/>
          <a:p>
            <a:r>
              <a:rPr lang="es-MX" sz="1400" dirty="0"/>
              <a:t>*Por plazo solo incluye instrumentos en MXN</a:t>
            </a:r>
          </a:p>
        </p:txBody>
      </p:sp>
    </p:spTree>
    <p:extLst>
      <p:ext uri="{BB962C8B-B14F-4D97-AF65-F5344CB8AC3E}">
        <p14:creationId xmlns:p14="http://schemas.microsoft.com/office/powerpoint/2010/main" val="33764014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pic>
        <p:nvPicPr>
          <p:cNvPr id="24" name="Imagen 23">
            <a:extLst>
              <a:ext uri="{FF2B5EF4-FFF2-40B4-BE49-F238E27FC236}">
                <a16:creationId xmlns:a16="http://schemas.microsoft.com/office/drawing/2014/main" id="{F24E4FFC-D29E-4C31-B567-65E1A84A484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687512" y="1842850"/>
            <a:ext cx="4144275" cy="2840176"/>
          </a:xfrm>
          <a:prstGeom prst="rect">
            <a:avLst/>
          </a:prstGeom>
        </p:spPr>
      </p:pic>
      <p:pic>
        <p:nvPicPr>
          <p:cNvPr id="25" name="Imagen 24">
            <a:extLst>
              <a:ext uri="{FF2B5EF4-FFF2-40B4-BE49-F238E27FC236}">
                <a16:creationId xmlns:a16="http://schemas.microsoft.com/office/drawing/2014/main" id="{2B1C611C-FBB0-4CD7-A60F-E9D384F2A08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95536" y="969767"/>
            <a:ext cx="4060954" cy="3713259"/>
          </a:xfrm>
          <a:prstGeom prst="rect">
            <a:avLst/>
          </a:prstGeom>
        </p:spPr>
      </p:pic>
      <p:pic>
        <p:nvPicPr>
          <p:cNvPr id="26" name="Imagen 25">
            <a:extLst>
              <a:ext uri="{FF2B5EF4-FFF2-40B4-BE49-F238E27FC236}">
                <a16:creationId xmlns:a16="http://schemas.microsoft.com/office/drawing/2014/main" id="{9B74FF87-3464-4958-B220-D9BD4292632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727363" y="4807547"/>
            <a:ext cx="5708149" cy="1781455"/>
          </a:xfrm>
          <a:prstGeom prst="rect">
            <a:avLst/>
          </a:prstGeom>
        </p:spPr>
      </p:pic>
      <p:sp>
        <p:nvSpPr>
          <p:cNvPr id="27" name="5 Rectángulo">
            <a:extLst>
              <a:ext uri="{FF2B5EF4-FFF2-40B4-BE49-F238E27FC236}">
                <a16:creationId xmlns:a16="http://schemas.microsoft.com/office/drawing/2014/main" id="{5C89E2EC-2E9D-45C9-B8C5-6A873D7A9A4C}"/>
              </a:ext>
            </a:extLst>
          </p:cNvPr>
          <p:cNvSpPr/>
          <p:nvPr/>
        </p:nvSpPr>
        <p:spPr>
          <a:xfrm>
            <a:off x="481484" y="585758"/>
            <a:ext cx="3184911" cy="369332"/>
          </a:xfrm>
          <a:prstGeom prst="rect">
            <a:avLst/>
          </a:prstGeom>
        </p:spPr>
        <p:txBody>
          <a:bodyPr wrap="none">
            <a:spAutoFit/>
          </a:bodyPr>
          <a:lstStyle/>
          <a:p>
            <a:r>
              <a:rPr lang="es-MX" b="1" dirty="0">
                <a:solidFill>
                  <a:schemeClr val="bg2">
                    <a:lumMod val="50000"/>
                  </a:schemeClr>
                </a:solidFill>
              </a:rPr>
              <a:t>   Instrumentos Nacionales</a:t>
            </a:r>
          </a:p>
        </p:txBody>
      </p:sp>
      <p:sp>
        <p:nvSpPr>
          <p:cNvPr id="28" name="5 Rectángulo">
            <a:extLst>
              <a:ext uri="{FF2B5EF4-FFF2-40B4-BE49-F238E27FC236}">
                <a16:creationId xmlns:a16="http://schemas.microsoft.com/office/drawing/2014/main" id="{51568361-0044-4B4E-AB93-BCF952545CA4}"/>
              </a:ext>
            </a:extLst>
          </p:cNvPr>
          <p:cNvSpPr/>
          <p:nvPr/>
        </p:nvSpPr>
        <p:spPr>
          <a:xfrm>
            <a:off x="4687512" y="585758"/>
            <a:ext cx="3589444" cy="369332"/>
          </a:xfrm>
          <a:prstGeom prst="rect">
            <a:avLst/>
          </a:prstGeom>
        </p:spPr>
        <p:txBody>
          <a:bodyPr wrap="none">
            <a:spAutoFit/>
          </a:bodyPr>
          <a:lstStyle/>
          <a:p>
            <a:r>
              <a:rPr lang="es-MX" b="1" dirty="0">
                <a:solidFill>
                  <a:schemeClr val="bg2">
                    <a:lumMod val="50000"/>
                  </a:schemeClr>
                </a:solidFill>
              </a:rPr>
              <a:t>   Instrumentos Internacionales</a:t>
            </a:r>
          </a:p>
        </p:txBody>
      </p:sp>
    </p:spTree>
    <p:extLst>
      <p:ext uri="{BB962C8B-B14F-4D97-AF65-F5344CB8AC3E}">
        <p14:creationId xmlns:p14="http://schemas.microsoft.com/office/powerpoint/2010/main" val="16815642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pic>
        <p:nvPicPr>
          <p:cNvPr id="6" name="Imagen 5">
            <a:extLst>
              <a:ext uri="{FF2B5EF4-FFF2-40B4-BE49-F238E27FC236}">
                <a16:creationId xmlns:a16="http://schemas.microsoft.com/office/drawing/2014/main" id="{1C7C5369-A85C-4A61-AD0B-F435BCBA539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0" y="765947"/>
            <a:ext cx="9144000" cy="5326105"/>
          </a:xfrm>
          <a:prstGeom prst="rect">
            <a:avLst/>
          </a:prstGeom>
        </p:spPr>
      </p:pic>
    </p:spTree>
    <p:extLst>
      <p:ext uri="{BB962C8B-B14F-4D97-AF65-F5344CB8AC3E}">
        <p14:creationId xmlns:p14="http://schemas.microsoft.com/office/powerpoint/2010/main" val="26557375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pic>
        <p:nvPicPr>
          <p:cNvPr id="10" name="Imagen 9">
            <a:extLst>
              <a:ext uri="{FF2B5EF4-FFF2-40B4-BE49-F238E27FC236}">
                <a16:creationId xmlns:a16="http://schemas.microsoft.com/office/drawing/2014/main" id="{DB742F20-1C2C-4933-A64F-BBABCFC08BB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0" y="1361555"/>
            <a:ext cx="9144000" cy="4134889"/>
          </a:xfrm>
          <a:prstGeom prst="rect">
            <a:avLst/>
          </a:prstGeom>
        </p:spPr>
      </p:pic>
    </p:spTree>
    <p:extLst>
      <p:ext uri="{BB962C8B-B14F-4D97-AF65-F5344CB8AC3E}">
        <p14:creationId xmlns:p14="http://schemas.microsoft.com/office/powerpoint/2010/main" val="11236015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pic>
        <p:nvPicPr>
          <p:cNvPr id="6" name="Imagen 5">
            <a:extLst>
              <a:ext uri="{FF2B5EF4-FFF2-40B4-BE49-F238E27FC236}">
                <a16:creationId xmlns:a16="http://schemas.microsoft.com/office/drawing/2014/main" id="{63E03F69-EEC2-42DF-B060-30844EE30520}"/>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89756" y="907465"/>
            <a:ext cx="8964488" cy="2600464"/>
          </a:xfrm>
          <a:prstGeom prst="rect">
            <a:avLst/>
          </a:prstGeom>
        </p:spPr>
      </p:pic>
    </p:spTree>
    <p:extLst>
      <p:ext uri="{BB962C8B-B14F-4D97-AF65-F5344CB8AC3E}">
        <p14:creationId xmlns:p14="http://schemas.microsoft.com/office/powerpoint/2010/main" val="22935032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pic>
        <p:nvPicPr>
          <p:cNvPr id="8" name="Imagen 7">
            <a:extLst>
              <a:ext uri="{FF2B5EF4-FFF2-40B4-BE49-F238E27FC236}">
                <a16:creationId xmlns:a16="http://schemas.microsoft.com/office/drawing/2014/main" id="{3116F976-F37E-4BA2-B239-688E15136F9C}"/>
              </a:ext>
            </a:extLst>
          </p:cNvPr>
          <p:cNvPicPr>
            <a:picLocks noChangeAspect="1"/>
          </p:cNvPicPr>
          <p:nvPr/>
        </p:nvPicPr>
        <p:blipFill rotWithShape="1">
          <a:blip r:embed="rId2"/>
          <a:srcRect l="11702" r="4045"/>
          <a:stretch/>
        </p:blipFill>
        <p:spPr>
          <a:xfrm>
            <a:off x="1691014" y="3477290"/>
            <a:ext cx="5848807" cy="2811528"/>
          </a:xfrm>
          <a:prstGeom prst="rect">
            <a:avLst/>
          </a:prstGeom>
        </p:spPr>
      </p:pic>
      <p:pic>
        <p:nvPicPr>
          <p:cNvPr id="9" name="Imagen 8">
            <a:extLst>
              <a:ext uri="{FF2B5EF4-FFF2-40B4-BE49-F238E27FC236}">
                <a16:creationId xmlns:a16="http://schemas.microsoft.com/office/drawing/2014/main" id="{7948A128-13E3-46C5-ABE1-38CA904D60C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969240" y="743932"/>
            <a:ext cx="7205520" cy="2841012"/>
          </a:xfrm>
          <a:prstGeom prst="rect">
            <a:avLst/>
          </a:prstGeom>
        </p:spPr>
      </p:pic>
      <p:sp>
        <p:nvSpPr>
          <p:cNvPr id="10" name="5 Rectángulo">
            <a:extLst>
              <a:ext uri="{FF2B5EF4-FFF2-40B4-BE49-F238E27FC236}">
                <a16:creationId xmlns:a16="http://schemas.microsoft.com/office/drawing/2014/main" id="{4936F036-6568-41A3-8922-F2445FBA1A82}"/>
              </a:ext>
            </a:extLst>
          </p:cNvPr>
          <p:cNvSpPr/>
          <p:nvPr/>
        </p:nvSpPr>
        <p:spPr>
          <a:xfrm>
            <a:off x="6515196" y="462709"/>
            <a:ext cx="2359941" cy="338554"/>
          </a:xfrm>
          <a:prstGeom prst="rect">
            <a:avLst/>
          </a:prstGeom>
        </p:spPr>
        <p:txBody>
          <a:bodyPr wrap="none">
            <a:spAutoFit/>
          </a:bodyPr>
          <a:lstStyle/>
          <a:p>
            <a:r>
              <a:rPr lang="es-MX" sz="1600" dirty="0">
                <a:solidFill>
                  <a:schemeClr val="accent1">
                    <a:lumMod val="50000"/>
                  </a:schemeClr>
                </a:solidFill>
              </a:rPr>
              <a:t>    Ingresos  Efectivos</a:t>
            </a:r>
          </a:p>
        </p:txBody>
      </p:sp>
      <p:sp>
        <p:nvSpPr>
          <p:cNvPr id="11" name="CuadroTexto 10">
            <a:extLst>
              <a:ext uri="{FF2B5EF4-FFF2-40B4-BE49-F238E27FC236}">
                <a16:creationId xmlns:a16="http://schemas.microsoft.com/office/drawing/2014/main" id="{D43A3124-92DB-4783-B289-15D430807141}"/>
              </a:ext>
            </a:extLst>
          </p:cNvPr>
          <p:cNvSpPr txBox="1"/>
          <p:nvPr/>
        </p:nvSpPr>
        <p:spPr>
          <a:xfrm>
            <a:off x="810241" y="6288015"/>
            <a:ext cx="8064896" cy="261610"/>
          </a:xfrm>
          <a:prstGeom prst="rect">
            <a:avLst/>
          </a:prstGeom>
          <a:noFill/>
        </p:spPr>
        <p:txBody>
          <a:bodyPr wrap="square" rtlCol="0">
            <a:spAutoFit/>
          </a:bodyPr>
          <a:lstStyle/>
          <a:p>
            <a:r>
              <a:rPr lang="es-MX" sz="1100" dirty="0"/>
              <a:t>*Los Vencimientos de capital son reinvertidos, por lo que no forman parte del ingreso.</a:t>
            </a:r>
          </a:p>
        </p:txBody>
      </p:sp>
    </p:spTree>
    <p:extLst>
      <p:ext uri="{BB962C8B-B14F-4D97-AF65-F5344CB8AC3E}">
        <p14:creationId xmlns:p14="http://schemas.microsoft.com/office/powerpoint/2010/main" val="38615134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10" name="5 Rectángulo">
            <a:extLst>
              <a:ext uri="{FF2B5EF4-FFF2-40B4-BE49-F238E27FC236}">
                <a16:creationId xmlns:a16="http://schemas.microsoft.com/office/drawing/2014/main" id="{4936F036-6568-41A3-8922-F2445FBA1A82}"/>
              </a:ext>
            </a:extLst>
          </p:cNvPr>
          <p:cNvSpPr/>
          <p:nvPr/>
        </p:nvSpPr>
        <p:spPr>
          <a:xfrm>
            <a:off x="7153191" y="525810"/>
            <a:ext cx="1721946" cy="338554"/>
          </a:xfrm>
          <a:prstGeom prst="rect">
            <a:avLst/>
          </a:prstGeom>
        </p:spPr>
        <p:txBody>
          <a:bodyPr wrap="none">
            <a:spAutoFit/>
          </a:bodyPr>
          <a:lstStyle/>
          <a:p>
            <a:r>
              <a:rPr lang="es-MX" sz="1600" dirty="0">
                <a:solidFill>
                  <a:schemeClr val="accent1">
                    <a:lumMod val="50000"/>
                  </a:schemeClr>
                </a:solidFill>
              </a:rPr>
              <a:t>Temas Diversos</a:t>
            </a:r>
          </a:p>
        </p:txBody>
      </p:sp>
      <p:sp>
        <p:nvSpPr>
          <p:cNvPr id="12" name="Marcador de contenido 1">
            <a:extLst>
              <a:ext uri="{FF2B5EF4-FFF2-40B4-BE49-F238E27FC236}">
                <a16:creationId xmlns:a16="http://schemas.microsoft.com/office/drawing/2014/main" id="{CDEBD6B9-7A83-42D9-88FA-71828A41C8D4}"/>
              </a:ext>
            </a:extLst>
          </p:cNvPr>
          <p:cNvSpPr txBox="1">
            <a:spLocks/>
          </p:cNvSpPr>
          <p:nvPr/>
        </p:nvSpPr>
        <p:spPr>
          <a:xfrm>
            <a:off x="457200" y="1269165"/>
            <a:ext cx="8229600" cy="1769977"/>
          </a:xfrm>
          <a:prstGeom prst="rect">
            <a:avLst/>
          </a:prstGeom>
        </p:spPr>
        <p:txBody>
          <a:bodyPr/>
          <a:lstStyle>
            <a:lvl1pPr marL="342900" indent="-342900" algn="l" defTabSz="457200" rtl="0" eaLnBrk="1" latinLnBrk="0" hangingPunct="1">
              <a:spcBef>
                <a:spcPct val="20000"/>
              </a:spcBef>
              <a:buClr>
                <a:schemeClr val="accent1">
                  <a:lumMod val="50000"/>
                </a:schemeClr>
              </a:buClr>
              <a:buFont typeface="Wingdings" panose="05000000000000000000" pitchFamily="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50000"/>
                </a:schemeClr>
              </a:buClr>
              <a:buFont typeface="Arial"/>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buFont typeface="Arial"/>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buBlip>
                <a:blip r:embed="rId2"/>
              </a:buBlip>
            </a:pPr>
            <a:r>
              <a:rPr lang="es-MX" sz="2000" dirty="0"/>
              <a:t>En UBS se manejan estrategias de renta variable, de las cuales al cierre de agosto presentan altos rendimientos. Las estrategias buscan incrementar y nivelar posiciones buscando mejores expectativas a corto plazo replicando las estrategias de los grandes manejadores de activos internacionales.</a:t>
            </a:r>
          </a:p>
        </p:txBody>
      </p:sp>
      <p:pic>
        <p:nvPicPr>
          <p:cNvPr id="13" name="Imagen 12">
            <a:extLst>
              <a:ext uri="{FF2B5EF4-FFF2-40B4-BE49-F238E27FC236}">
                <a16:creationId xmlns:a16="http://schemas.microsoft.com/office/drawing/2014/main" id="{8286E6AD-B64F-49EE-9BB4-AB059BE70C9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260754" y="3103117"/>
            <a:ext cx="6696744" cy="2379834"/>
          </a:xfrm>
          <a:prstGeom prst="rect">
            <a:avLst/>
          </a:prstGeom>
        </p:spPr>
      </p:pic>
    </p:spTree>
    <p:extLst>
      <p:ext uri="{BB962C8B-B14F-4D97-AF65-F5344CB8AC3E}">
        <p14:creationId xmlns:p14="http://schemas.microsoft.com/office/powerpoint/2010/main" val="25181310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pic>
        <p:nvPicPr>
          <p:cNvPr id="8" name="Imagen 7">
            <a:extLst>
              <a:ext uri="{FF2B5EF4-FFF2-40B4-BE49-F238E27FC236}">
                <a16:creationId xmlns:a16="http://schemas.microsoft.com/office/drawing/2014/main" id="{BE6C1DB8-6264-459D-8F95-94419ADFBA60}"/>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853169" y="678478"/>
            <a:ext cx="7933022" cy="5867422"/>
          </a:xfrm>
          <a:prstGeom prst="rect">
            <a:avLst/>
          </a:prstGeom>
        </p:spPr>
      </p:pic>
    </p:spTree>
    <p:extLst>
      <p:ext uri="{BB962C8B-B14F-4D97-AF65-F5344CB8AC3E}">
        <p14:creationId xmlns:p14="http://schemas.microsoft.com/office/powerpoint/2010/main" val="1204004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F4C5298-1A85-47AC-BB0A-F95E9D87224F}"/>
              </a:ext>
            </a:extLst>
          </p:cNvPr>
          <p:cNvSpPr>
            <a:spLocks noGrp="1"/>
          </p:cNvSpPr>
          <p:nvPr>
            <p:ph type="sldNum" sz="quarter" idx="4"/>
          </p:nvPr>
        </p:nvSpPr>
        <p:spPr>
          <a:xfrm>
            <a:off x="8827128" y="6508790"/>
            <a:ext cx="316871"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Título 2">
            <a:extLst>
              <a:ext uri="{FF2B5EF4-FFF2-40B4-BE49-F238E27FC236}">
                <a16:creationId xmlns:a16="http://schemas.microsoft.com/office/drawing/2014/main" id="{66217B0E-DA64-4788-BAB0-68F54465E3A0}"/>
              </a:ext>
            </a:extLst>
          </p:cNvPr>
          <p:cNvSpPr>
            <a:spLocks noGrp="1"/>
          </p:cNvSpPr>
          <p:nvPr>
            <p:ph type="title"/>
          </p:nvPr>
        </p:nvSpPr>
        <p:spPr>
          <a:xfrm>
            <a:off x="1661058" y="57048"/>
            <a:ext cx="6664008" cy="611048"/>
          </a:xfrm>
        </p:spPr>
        <p:txBody>
          <a:bodyPr/>
          <a:lstStyle/>
          <a:p>
            <a:r>
              <a:rPr lang="es-MX" sz="2800" dirty="0"/>
              <a:t>Cuadro de Pensionados Octubre 2021</a:t>
            </a:r>
          </a:p>
        </p:txBody>
      </p:sp>
      <p:sp>
        <p:nvSpPr>
          <p:cNvPr id="18" name="Marcador de pie de página 17">
            <a:extLst>
              <a:ext uri="{FF2B5EF4-FFF2-40B4-BE49-F238E27FC236}">
                <a16:creationId xmlns:a16="http://schemas.microsoft.com/office/drawing/2014/main" id="{6139295B-7A07-4C85-845E-C62A319A2B83}"/>
              </a:ext>
            </a:extLst>
          </p:cNvPr>
          <p:cNvSpPr>
            <a:spLocks noGrp="1"/>
          </p:cNvSpPr>
          <p:nvPr>
            <p:ph type="ftr" sz="quarter" idx="3"/>
          </p:nvPr>
        </p:nvSpPr>
        <p:spPr>
          <a:xfrm>
            <a:off x="2872427" y="6508790"/>
            <a:ext cx="3399146"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09/2021 del 29 de Septiembre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6 CuadroTexto">
            <a:extLst>
              <a:ext uri="{FF2B5EF4-FFF2-40B4-BE49-F238E27FC236}">
                <a16:creationId xmlns:a16="http://schemas.microsoft.com/office/drawing/2014/main" id="{FEE7561B-60C7-4F43-9275-3E28C40997D5}"/>
              </a:ext>
            </a:extLst>
          </p:cNvPr>
          <p:cNvSpPr txBox="1"/>
          <p:nvPr/>
        </p:nvSpPr>
        <p:spPr>
          <a:xfrm>
            <a:off x="676881" y="5692513"/>
            <a:ext cx="7735289" cy="615553"/>
          </a:xfrm>
          <a:prstGeom prst="rect">
            <a:avLst/>
          </a:prstGeom>
          <a:noFill/>
          <a:ln>
            <a:solidFill>
              <a:schemeClr val="bg2">
                <a:lumMod val="75000"/>
              </a:schemeClr>
            </a:solidFill>
          </a:ln>
        </p:spPr>
        <p:txBody>
          <a:bodyPr wrap="square" rtlCol="0">
            <a:spAutoFit/>
          </a:bodyPr>
          <a:lstStyle/>
          <a:p>
            <a:pPr marL="285750" marR="0" lvl="0" indent="-285750" algn="just" defTabSz="457200" rtl="0" eaLnBrk="1" fontAlgn="auto" latinLnBrk="0" hangingPunct="1">
              <a:lnSpc>
                <a:spcPct val="100000"/>
              </a:lnSpc>
              <a:spcBef>
                <a:spcPts val="0"/>
              </a:spcBef>
              <a:spcAft>
                <a:spcPts val="0"/>
              </a:spcAft>
              <a:buClrTx/>
              <a:buSzTx/>
              <a:buBlip>
                <a:blip r:embed="rId2"/>
              </a:buBlip>
              <a:tabLst/>
              <a:defRPr/>
            </a:pPr>
            <a:r>
              <a:rPr kumimoji="0" lang="es-MX" sz="1200" b="0" i="0" u="none" strike="noStrike" kern="1200" cap="none" spc="0" normalizeH="0" baseline="0" noProof="0" dirty="0">
                <a:ln>
                  <a:noFill/>
                </a:ln>
                <a:solidFill>
                  <a:prstClr val="black">
                    <a:lumMod val="85000"/>
                    <a:lumOff val="15000"/>
                  </a:prstClr>
                </a:solidFill>
                <a:effectLst/>
                <a:uLnTx/>
                <a:uFillTx/>
                <a:latin typeface="Prompt ExtraLight"/>
                <a:ea typeface="+mn-ea"/>
                <a:cs typeface="Arial" pitchFamily="34" charset="0"/>
              </a:rPr>
              <a:t>C</a:t>
            </a:r>
            <a:r>
              <a:rPr kumimoji="0" lang="es-MX" sz="1100" b="0" i="0" u="none" strike="noStrike" kern="1200" cap="none" spc="0" normalizeH="0" baseline="0" noProof="0" dirty="0">
                <a:ln>
                  <a:noFill/>
                </a:ln>
                <a:solidFill>
                  <a:prstClr val="black">
                    <a:lumMod val="85000"/>
                    <a:lumOff val="15000"/>
                  </a:prstClr>
                </a:solidFill>
                <a:effectLst/>
                <a:uLnTx/>
                <a:uFillTx/>
                <a:latin typeface="Prompt ExtraLight"/>
                <a:ea typeface="+mn-ea"/>
                <a:cs typeface="Arial" pitchFamily="34" charset="0"/>
              </a:rPr>
              <a:t>on fundamento en el Artículo 153, Fracción IX, de la Ley del Instituto de Pensiones del Estado de Jalisco, se pone a la consideración del Consejo Directivo la </a:t>
            </a:r>
            <a:r>
              <a:rPr kumimoji="0" lang="es-MX" sz="1100" b="0" i="1" u="none" strike="noStrike" kern="1200" cap="none" spc="0" normalizeH="0" baseline="0" noProof="0" dirty="0">
                <a:ln>
                  <a:noFill/>
                </a:ln>
                <a:solidFill>
                  <a:prstClr val="black">
                    <a:lumMod val="85000"/>
                    <a:lumOff val="15000"/>
                  </a:prstClr>
                </a:solidFill>
                <a:effectLst/>
                <a:uLnTx/>
                <a:uFillTx/>
                <a:latin typeface="Prompt ExtraLight"/>
                <a:ea typeface="+mn-ea"/>
                <a:cs typeface="Arial" pitchFamily="34" charset="0"/>
              </a:rPr>
              <a:t>autorización de las pensiones y pagos únicos con efectos al 1 de octubre de 2021.</a:t>
            </a:r>
            <a:r>
              <a:rPr kumimoji="0" lang="es-MX" sz="1100" b="0" i="0" u="none" strike="noStrike" kern="1200" cap="none" spc="0" normalizeH="0" baseline="0" noProof="0" dirty="0">
                <a:ln>
                  <a:noFill/>
                </a:ln>
                <a:solidFill>
                  <a:prstClr val="black">
                    <a:lumMod val="85000"/>
                    <a:lumOff val="15000"/>
                  </a:prstClr>
                </a:solidFill>
                <a:effectLst/>
                <a:uLnTx/>
                <a:uFillTx/>
                <a:latin typeface="Prompt ExtraLight"/>
                <a:ea typeface="+mn-ea"/>
                <a:cs typeface="Arial" pitchFamily="34" charset="0"/>
              </a:rPr>
              <a:t> </a:t>
            </a:r>
            <a:endParaRPr kumimoji="0" lang="es-MX" sz="1200" b="0" i="0" u="none" strike="noStrike" kern="1200" cap="none" spc="0" normalizeH="0" baseline="0" noProof="0" dirty="0">
              <a:ln>
                <a:noFill/>
              </a:ln>
              <a:solidFill>
                <a:prstClr val="black">
                  <a:lumMod val="85000"/>
                  <a:lumOff val="15000"/>
                </a:prstClr>
              </a:solidFill>
              <a:effectLst/>
              <a:uLnTx/>
              <a:uFillTx/>
              <a:latin typeface="Prompt ExtraLight"/>
              <a:ea typeface="+mn-ea"/>
              <a:cs typeface="Arial" pitchFamily="34" charset="0"/>
            </a:endParaRPr>
          </a:p>
        </p:txBody>
      </p:sp>
      <p:sp>
        <p:nvSpPr>
          <p:cNvPr id="9" name="17 CuadroTexto">
            <a:extLst>
              <a:ext uri="{FF2B5EF4-FFF2-40B4-BE49-F238E27FC236}">
                <a16:creationId xmlns:a16="http://schemas.microsoft.com/office/drawing/2014/main" id="{B55ABC08-CC43-4897-B1DF-FD5CE27D7BA7}"/>
              </a:ext>
            </a:extLst>
          </p:cNvPr>
          <p:cNvSpPr txBox="1"/>
          <p:nvPr/>
        </p:nvSpPr>
        <p:spPr>
          <a:xfrm>
            <a:off x="8325066" y="1857363"/>
            <a:ext cx="792088" cy="21544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rPr>
              <a:t>Estadística</a:t>
            </a:r>
          </a:p>
        </p:txBody>
      </p:sp>
      <p:sp>
        <p:nvSpPr>
          <p:cNvPr id="11" name="17 CuadroTexto">
            <a:extLst>
              <a:ext uri="{FF2B5EF4-FFF2-40B4-BE49-F238E27FC236}">
                <a16:creationId xmlns:a16="http://schemas.microsoft.com/office/drawing/2014/main" id="{7DCB5904-B06F-4822-8D33-30BBFFB0ECF6}"/>
              </a:ext>
            </a:extLst>
          </p:cNvPr>
          <p:cNvSpPr txBox="1"/>
          <p:nvPr/>
        </p:nvSpPr>
        <p:spPr>
          <a:xfrm>
            <a:off x="8293413" y="2459152"/>
            <a:ext cx="855394" cy="21544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rPr>
              <a:t>Altas y Bajas</a:t>
            </a:r>
          </a:p>
        </p:txBody>
      </p:sp>
      <p:sp>
        <p:nvSpPr>
          <p:cNvPr id="13" name="17 CuadroTexto">
            <a:extLst>
              <a:ext uri="{FF2B5EF4-FFF2-40B4-BE49-F238E27FC236}">
                <a16:creationId xmlns:a16="http://schemas.microsoft.com/office/drawing/2014/main" id="{B7917016-D59A-43C3-81FC-354C6C3B4DA4}"/>
              </a:ext>
            </a:extLst>
          </p:cNvPr>
          <p:cNvSpPr txBox="1"/>
          <p:nvPr/>
        </p:nvSpPr>
        <p:spPr>
          <a:xfrm>
            <a:off x="8329865" y="1267174"/>
            <a:ext cx="792088" cy="21544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rPr>
              <a:t>&gt;$50,000</a:t>
            </a:r>
          </a:p>
        </p:txBody>
      </p:sp>
      <p:sp>
        <p:nvSpPr>
          <p:cNvPr id="15" name="17 CuadroTexto">
            <a:extLst>
              <a:ext uri="{FF2B5EF4-FFF2-40B4-BE49-F238E27FC236}">
                <a16:creationId xmlns:a16="http://schemas.microsoft.com/office/drawing/2014/main" id="{959E4177-69A3-4052-816B-55EB3479B706}"/>
              </a:ext>
            </a:extLst>
          </p:cNvPr>
          <p:cNvSpPr txBox="1"/>
          <p:nvPr/>
        </p:nvSpPr>
        <p:spPr>
          <a:xfrm>
            <a:off x="8301515" y="3100742"/>
            <a:ext cx="880042"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rPr>
              <a:t>Comparativo Altas y Bajas</a:t>
            </a:r>
          </a:p>
        </p:txBody>
      </p:sp>
      <p:pic>
        <p:nvPicPr>
          <p:cNvPr id="17" name="Imagen 16" descr="Un letrero de color negro&#10;&#10;Descripción generada automáticamente con confianza baja">
            <a:hlinkClick r:id="rId3" action="ppaction://hlinkpres?slideindex=1&amp;slidetitle="/>
            <a:extLst>
              <a:ext uri="{FF2B5EF4-FFF2-40B4-BE49-F238E27FC236}">
                <a16:creationId xmlns:a16="http://schemas.microsoft.com/office/drawing/2014/main" id="{47C352AE-AEB8-409F-BF82-E656003D0F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12170" y="744636"/>
            <a:ext cx="658731" cy="658731"/>
          </a:xfrm>
          <a:prstGeom prst="rect">
            <a:avLst/>
          </a:prstGeom>
        </p:spPr>
      </p:pic>
      <p:pic>
        <p:nvPicPr>
          <p:cNvPr id="19" name="Imagen 18" descr="Un letrero de color negro&#10;&#10;Descripción generada automáticamente con confianza baja">
            <a:hlinkClick r:id="rId5" action="ppaction://hlinkpres?slideindex=1&amp;slidetitle="/>
            <a:extLst>
              <a:ext uri="{FF2B5EF4-FFF2-40B4-BE49-F238E27FC236}">
                <a16:creationId xmlns:a16="http://schemas.microsoft.com/office/drawing/2014/main" id="{762D373D-3F09-4186-866D-9C4AE19CF4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1744" y="1366326"/>
            <a:ext cx="658731" cy="658731"/>
          </a:xfrm>
          <a:prstGeom prst="rect">
            <a:avLst/>
          </a:prstGeom>
        </p:spPr>
      </p:pic>
      <p:pic>
        <p:nvPicPr>
          <p:cNvPr id="20" name="Imagen 19" descr="Un letrero de color negro&#10;&#10;Descripción generada automáticamente con confianza baja">
            <a:hlinkClick r:id="rId6" action="ppaction://hlinkfile"/>
            <a:extLst>
              <a:ext uri="{FF2B5EF4-FFF2-40B4-BE49-F238E27FC236}">
                <a16:creationId xmlns:a16="http://schemas.microsoft.com/office/drawing/2014/main" id="{108E3ACE-028C-4BA1-8A3D-DDDCC4E18B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01957" y="1973966"/>
            <a:ext cx="658731" cy="658731"/>
          </a:xfrm>
          <a:prstGeom prst="rect">
            <a:avLst/>
          </a:prstGeom>
        </p:spPr>
      </p:pic>
      <p:pic>
        <p:nvPicPr>
          <p:cNvPr id="21" name="Imagen 20" descr="Un letrero de color negro&#10;&#10;Descripción generada automáticamente con confianza baja">
            <a:hlinkClick r:id="rId7" action="ppaction://hlinkpres?slideindex=1&amp;slidetitle="/>
            <a:extLst>
              <a:ext uri="{FF2B5EF4-FFF2-40B4-BE49-F238E27FC236}">
                <a16:creationId xmlns:a16="http://schemas.microsoft.com/office/drawing/2014/main" id="{9EA271CC-A8DD-4117-A1BE-B3DB93515E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12170" y="2601762"/>
            <a:ext cx="658731" cy="658731"/>
          </a:xfrm>
          <a:prstGeom prst="rect">
            <a:avLst/>
          </a:prstGeom>
        </p:spPr>
      </p:pic>
      <p:pic>
        <p:nvPicPr>
          <p:cNvPr id="16" name="Imagen 15">
            <a:extLst>
              <a:ext uri="{FF2B5EF4-FFF2-40B4-BE49-F238E27FC236}">
                <a16:creationId xmlns:a16="http://schemas.microsoft.com/office/drawing/2014/main" id="{5FEF2517-5088-4D56-95E0-0426A4EF76FF}"/>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581847" y="746683"/>
            <a:ext cx="7830323" cy="4896544"/>
          </a:xfrm>
          <a:prstGeom prst="rect">
            <a:avLst/>
          </a:prstGeom>
        </p:spPr>
      </p:pic>
    </p:spTree>
    <p:extLst>
      <p:ext uri="{BB962C8B-B14F-4D97-AF65-F5344CB8AC3E}">
        <p14:creationId xmlns:p14="http://schemas.microsoft.com/office/powerpoint/2010/main" val="40358180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pic>
        <p:nvPicPr>
          <p:cNvPr id="6" name="Imagen 5">
            <a:extLst>
              <a:ext uri="{FF2B5EF4-FFF2-40B4-BE49-F238E27FC236}">
                <a16:creationId xmlns:a16="http://schemas.microsoft.com/office/drawing/2014/main" id="{3F11FEDC-99FD-4E2B-90CB-4C00C678B474}"/>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907465"/>
            <a:ext cx="4932450" cy="5355774"/>
          </a:xfrm>
          <a:prstGeom prst="rect">
            <a:avLst/>
          </a:prstGeom>
        </p:spPr>
      </p:pic>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spTree>
    <p:extLst>
      <p:ext uri="{BB962C8B-B14F-4D97-AF65-F5344CB8AC3E}">
        <p14:creationId xmlns:p14="http://schemas.microsoft.com/office/powerpoint/2010/main" val="8563510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4D678C51-B409-49EC-9846-6857E2684AF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751113"/>
            <a:ext cx="4932450" cy="5355774"/>
          </a:xfrm>
          <a:prstGeom prst="rect">
            <a:avLst/>
          </a:prstGeom>
        </p:spPr>
      </p:pic>
    </p:spTree>
    <p:extLst>
      <p:ext uri="{BB962C8B-B14F-4D97-AF65-F5344CB8AC3E}">
        <p14:creationId xmlns:p14="http://schemas.microsoft.com/office/powerpoint/2010/main" val="36459499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68BAF664-D746-4B68-B2C0-FB36A0A3E165}"/>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751113"/>
            <a:ext cx="4932450" cy="5355774"/>
          </a:xfrm>
          <a:prstGeom prst="rect">
            <a:avLst/>
          </a:prstGeom>
        </p:spPr>
      </p:pic>
    </p:spTree>
    <p:extLst>
      <p:ext uri="{BB962C8B-B14F-4D97-AF65-F5344CB8AC3E}">
        <p14:creationId xmlns:p14="http://schemas.microsoft.com/office/powerpoint/2010/main" val="6064973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CB92A50C-A98F-4D26-A100-E8FE30E244D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751113"/>
            <a:ext cx="4932450" cy="5355774"/>
          </a:xfrm>
          <a:prstGeom prst="rect">
            <a:avLst/>
          </a:prstGeom>
        </p:spPr>
      </p:pic>
    </p:spTree>
    <p:extLst>
      <p:ext uri="{BB962C8B-B14F-4D97-AF65-F5344CB8AC3E}">
        <p14:creationId xmlns:p14="http://schemas.microsoft.com/office/powerpoint/2010/main" val="18627139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CDA6F17B-A5F7-491A-854A-25C8C71C260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64364"/>
            <a:ext cx="4932450" cy="5355774"/>
          </a:xfrm>
          <a:prstGeom prst="rect">
            <a:avLst/>
          </a:prstGeom>
        </p:spPr>
      </p:pic>
    </p:spTree>
    <p:extLst>
      <p:ext uri="{BB962C8B-B14F-4D97-AF65-F5344CB8AC3E}">
        <p14:creationId xmlns:p14="http://schemas.microsoft.com/office/powerpoint/2010/main" val="26207182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C511BBBD-0654-48C4-8513-2C3A2ED78D20}"/>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64364"/>
            <a:ext cx="4932450" cy="5355774"/>
          </a:xfrm>
          <a:prstGeom prst="rect">
            <a:avLst/>
          </a:prstGeom>
        </p:spPr>
      </p:pic>
    </p:spTree>
    <p:extLst>
      <p:ext uri="{BB962C8B-B14F-4D97-AF65-F5344CB8AC3E}">
        <p14:creationId xmlns:p14="http://schemas.microsoft.com/office/powerpoint/2010/main" val="35898546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48FA57CC-2F3D-47AC-823C-70FE34950E9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64364"/>
            <a:ext cx="4932450" cy="5355774"/>
          </a:xfrm>
          <a:prstGeom prst="rect">
            <a:avLst/>
          </a:prstGeom>
        </p:spPr>
      </p:pic>
    </p:spTree>
    <p:extLst>
      <p:ext uri="{BB962C8B-B14F-4D97-AF65-F5344CB8AC3E}">
        <p14:creationId xmlns:p14="http://schemas.microsoft.com/office/powerpoint/2010/main" val="4455690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C9DE8CB9-B9C0-4867-A3B3-D63E3F8D2F4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64364"/>
            <a:ext cx="4932450" cy="5355774"/>
          </a:xfrm>
          <a:prstGeom prst="rect">
            <a:avLst/>
          </a:prstGeom>
        </p:spPr>
      </p:pic>
    </p:spTree>
    <p:extLst>
      <p:ext uri="{BB962C8B-B14F-4D97-AF65-F5344CB8AC3E}">
        <p14:creationId xmlns:p14="http://schemas.microsoft.com/office/powerpoint/2010/main" val="41251633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D9AF7D52-BA71-4F06-8E6F-66E7B7FE761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64364"/>
            <a:ext cx="4932450" cy="5355774"/>
          </a:xfrm>
          <a:prstGeom prst="rect">
            <a:avLst/>
          </a:prstGeom>
        </p:spPr>
      </p:pic>
    </p:spTree>
    <p:extLst>
      <p:ext uri="{BB962C8B-B14F-4D97-AF65-F5344CB8AC3E}">
        <p14:creationId xmlns:p14="http://schemas.microsoft.com/office/powerpoint/2010/main" val="28011818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8E03A6C3-96B0-4DC0-9428-FF6955A40A0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64364"/>
            <a:ext cx="4932450" cy="5355774"/>
          </a:xfrm>
          <a:prstGeom prst="rect">
            <a:avLst/>
          </a:prstGeom>
        </p:spPr>
      </p:pic>
    </p:spTree>
    <p:extLst>
      <p:ext uri="{BB962C8B-B14F-4D97-AF65-F5344CB8AC3E}">
        <p14:creationId xmlns:p14="http://schemas.microsoft.com/office/powerpoint/2010/main" val="2473582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100" b="0" i="0" u="none" strike="noStrike" kern="1200" cap="none" spc="0" normalizeH="0" baseline="0" noProof="0" dirty="0">
              <a:ln>
                <a:noFill/>
              </a:ln>
              <a:effectLst/>
              <a:uLnTx/>
              <a:uFillTx/>
              <a:latin typeface="Prompt ExtraLight"/>
              <a:ea typeface="+mn-ea"/>
              <a:cs typeface="+mn-cs"/>
            </a:endParaRPr>
          </a:p>
        </p:txBody>
      </p:sp>
      <p:sp>
        <p:nvSpPr>
          <p:cNvPr id="2" name="Título 1">
            <a:extLst>
              <a:ext uri="{FF2B5EF4-FFF2-40B4-BE49-F238E27FC236}">
                <a16:creationId xmlns:a16="http://schemas.microsoft.com/office/drawing/2014/main" id="{26554A07-611F-4F16-A7C8-63100DF17FAF}"/>
              </a:ext>
            </a:extLst>
          </p:cNvPr>
          <p:cNvSpPr>
            <a:spLocks noGrp="1"/>
          </p:cNvSpPr>
          <p:nvPr>
            <p:ph type="title"/>
          </p:nvPr>
        </p:nvSpPr>
        <p:spPr>
          <a:xfrm>
            <a:off x="44126" y="2648998"/>
            <a:ext cx="6227446" cy="956722"/>
          </a:xfrm>
        </p:spPr>
        <p:txBody>
          <a:bodyPr vert="horz" lIns="91440" tIns="45720" rIns="91440" bIns="45720" rtlCol="0" anchor="ctr">
            <a:noAutofit/>
          </a:bodyPr>
          <a:lstStyle/>
          <a:p>
            <a:r>
              <a:rPr lang="es-MX" dirty="0"/>
              <a:t>4. Discusión y en su caso Aprobación de los Estados Financieros</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09/2021 del 29 de Septiembre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Subtítulo 2">
            <a:extLst>
              <a:ext uri="{FF2B5EF4-FFF2-40B4-BE49-F238E27FC236}">
                <a16:creationId xmlns:a16="http://schemas.microsoft.com/office/drawing/2014/main" id="{EE747FCE-125B-4640-8B4C-F91142F9D05E}"/>
              </a:ext>
            </a:extLst>
          </p:cNvPr>
          <p:cNvSpPr>
            <a:spLocks noGrp="1"/>
          </p:cNvSpPr>
          <p:nvPr>
            <p:ph type="subTitle" idx="4294967295"/>
          </p:nvPr>
        </p:nvSpPr>
        <p:spPr>
          <a:xfrm>
            <a:off x="2114164" y="3605720"/>
            <a:ext cx="2087369" cy="455171"/>
          </a:xfrm>
          <a:prstGeom prst="rect">
            <a:avLst/>
          </a:prstGeom>
        </p:spPr>
        <p:txBody>
          <a:bodyPr/>
          <a:lstStyle/>
          <a:p>
            <a:pPr marL="0" indent="0" algn="ctr">
              <a:buNone/>
            </a:pPr>
            <a:r>
              <a:rPr lang="es-MX" b="1" dirty="0">
                <a:solidFill>
                  <a:schemeClr val="bg2">
                    <a:lumMod val="50000"/>
                  </a:schemeClr>
                </a:solidFill>
              </a:rPr>
              <a:t>Agosto 2021</a:t>
            </a:r>
          </a:p>
        </p:txBody>
      </p:sp>
      <p:sp>
        <p:nvSpPr>
          <p:cNvPr id="6" name="Rectángulo 5">
            <a:extLst>
              <a:ext uri="{FF2B5EF4-FFF2-40B4-BE49-F238E27FC236}">
                <a16:creationId xmlns:a16="http://schemas.microsoft.com/office/drawing/2014/main" id="{AE8E05CB-14D8-43F6-AF8F-861C0C8F4B23}"/>
              </a:ext>
            </a:extLst>
          </p:cNvPr>
          <p:cNvSpPr/>
          <p:nvPr/>
        </p:nvSpPr>
        <p:spPr>
          <a:xfrm>
            <a:off x="724064" y="5690947"/>
            <a:ext cx="8105867" cy="861774"/>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285750" marR="0" lvl="0" indent="-285750" algn="just" defTabSz="457200" rtl="0" eaLnBrk="1" fontAlgn="auto" latinLnBrk="0" hangingPunct="1">
              <a:lnSpc>
                <a:spcPct val="100000"/>
              </a:lnSpc>
              <a:spcBef>
                <a:spcPts val="0"/>
              </a:spcBef>
              <a:spcAft>
                <a:spcPts val="0"/>
              </a:spcAft>
              <a:buClrTx/>
              <a:buSzTx/>
              <a:buBlip>
                <a:blip r:embed="rId3"/>
              </a:buBlip>
              <a:tabLst/>
              <a:defRPr/>
            </a:pPr>
            <a:r>
              <a:rPr kumimoji="0" lang="es-MX" sz="1400" b="0" i="0" u="none" strike="noStrike" kern="1200" cap="none" spc="0" normalizeH="0" baseline="0" noProof="0" dirty="0">
                <a:ln>
                  <a:noFill/>
                </a:ln>
                <a:solidFill>
                  <a:schemeClr val="bg2">
                    <a:lumMod val="50000"/>
                  </a:schemeClr>
                </a:solidFill>
                <a:effectLst/>
                <a:uLnTx/>
                <a:uFillTx/>
                <a:latin typeface="Prompt ExtraLight"/>
                <a:ea typeface="+mn-ea"/>
                <a:cs typeface="+mn-cs"/>
              </a:rPr>
              <a:t>E</a:t>
            </a:r>
            <a:r>
              <a:rPr kumimoji="0" lang="es-MX" sz="1200" b="0" i="0" u="none" strike="noStrike" kern="1200" cap="none" spc="0" normalizeH="0" baseline="0" noProof="0" dirty="0">
                <a:ln>
                  <a:noFill/>
                </a:ln>
                <a:solidFill>
                  <a:schemeClr val="bg2">
                    <a:lumMod val="50000"/>
                  </a:schemeClr>
                </a:solidFill>
                <a:effectLst/>
                <a:uLnTx/>
                <a:uFillTx/>
                <a:latin typeface="Prompt ExtraLight"/>
                <a:ea typeface="+mn-ea"/>
                <a:cs typeface="+mn-cs"/>
              </a:rPr>
              <a:t>n desahogo del punto número cuatro del orden del día, el Director General del Instituto de Pensiones del Estado de Jalisco, Héctor Pizano Ramos, con fundamento en lo establecido en el artículo 154 fracción XVIII de la Ley del Instituto de Pensiones del Estado de Jalisco, presenta la </a:t>
            </a:r>
            <a:r>
              <a:rPr lang="es-MX" sz="1200" i="1" dirty="0">
                <a:solidFill>
                  <a:schemeClr val="bg2">
                    <a:lumMod val="50000"/>
                  </a:schemeClr>
                </a:solidFill>
                <a:latin typeface="Prompt ExtraLight"/>
              </a:rPr>
              <a:t>D</a:t>
            </a:r>
            <a:r>
              <a:rPr kumimoji="0" lang="es-MX" sz="1200" b="0" i="1" u="none" strike="noStrike" kern="1200" cap="none" spc="0" normalizeH="0" baseline="0" noProof="0" dirty="0" err="1">
                <a:ln>
                  <a:noFill/>
                </a:ln>
                <a:solidFill>
                  <a:schemeClr val="bg2">
                    <a:lumMod val="50000"/>
                  </a:schemeClr>
                </a:solidFill>
                <a:effectLst/>
                <a:uLnTx/>
                <a:uFillTx/>
                <a:latin typeface="Prompt ExtraLight"/>
                <a:ea typeface="+mn-ea"/>
                <a:cs typeface="+mn-cs"/>
              </a:rPr>
              <a:t>iscusión</a:t>
            </a:r>
            <a:r>
              <a:rPr kumimoji="0" lang="es-MX" sz="1200" b="0" i="1" u="none" strike="noStrike" kern="1200" cap="none" spc="0" normalizeH="0" baseline="0" noProof="0" dirty="0">
                <a:ln>
                  <a:noFill/>
                </a:ln>
                <a:solidFill>
                  <a:schemeClr val="bg2">
                    <a:lumMod val="50000"/>
                  </a:schemeClr>
                </a:solidFill>
                <a:effectLst/>
                <a:uLnTx/>
                <a:uFillTx/>
                <a:latin typeface="Prompt ExtraLight"/>
                <a:ea typeface="+mn-ea"/>
                <a:cs typeface="+mn-cs"/>
              </a:rPr>
              <a:t> y en su caso Aprobación de los Estados Financieros</a:t>
            </a:r>
            <a:r>
              <a:rPr kumimoji="0" lang="es-MX" sz="1200" b="0" i="0" u="none" strike="noStrike" kern="1200" cap="none" spc="0" normalizeH="0" baseline="0" noProof="0" dirty="0">
                <a:ln>
                  <a:noFill/>
                </a:ln>
                <a:solidFill>
                  <a:schemeClr val="bg2">
                    <a:lumMod val="50000"/>
                  </a:schemeClr>
                </a:solidFill>
                <a:effectLst/>
                <a:uLnTx/>
                <a:uFillTx/>
                <a:latin typeface="Prompt ExtraLight"/>
                <a:ea typeface="+mn-ea"/>
                <a:cs typeface="+mn-cs"/>
              </a:rPr>
              <a:t> al mes de agosto 2021, conforme al siguiente reporte:</a:t>
            </a:r>
          </a:p>
        </p:txBody>
      </p:sp>
    </p:spTree>
    <p:extLst>
      <p:ext uri="{BB962C8B-B14F-4D97-AF65-F5344CB8AC3E}">
        <p14:creationId xmlns:p14="http://schemas.microsoft.com/office/powerpoint/2010/main" val="3335804109"/>
      </p:ext>
    </p:extLst>
  </p:cSld>
  <p:clrMapOvr>
    <a:overrideClrMapping bg1="lt1" tx1="dk1" bg2="lt2" tx2="dk2" accent1="accent1" accent2="accent2" accent3="accent3" accent4="accent4" accent5="accent5" accent6="accent6" hlink="hlink" folHlink="folHlink"/>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50</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6D1A0017-C8CF-4D89-AF4F-943B0A7A956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64364"/>
            <a:ext cx="4932450" cy="5355774"/>
          </a:xfrm>
          <a:prstGeom prst="rect">
            <a:avLst/>
          </a:prstGeom>
        </p:spPr>
      </p:pic>
    </p:spTree>
    <p:extLst>
      <p:ext uri="{BB962C8B-B14F-4D97-AF65-F5344CB8AC3E}">
        <p14:creationId xmlns:p14="http://schemas.microsoft.com/office/powerpoint/2010/main" val="40048729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7CA1FD28-F68C-4316-8426-9C26E68017F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64364"/>
            <a:ext cx="4932450" cy="5355774"/>
          </a:xfrm>
          <a:prstGeom prst="rect">
            <a:avLst/>
          </a:prstGeom>
        </p:spPr>
      </p:pic>
    </p:spTree>
    <p:extLst>
      <p:ext uri="{BB962C8B-B14F-4D97-AF65-F5344CB8AC3E}">
        <p14:creationId xmlns:p14="http://schemas.microsoft.com/office/powerpoint/2010/main" val="374274002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52</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32FC7B8E-679A-45BB-A413-7B3316F42CE1}"/>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1017632"/>
            <a:ext cx="4932450" cy="4822735"/>
          </a:xfrm>
          <a:prstGeom prst="rect">
            <a:avLst/>
          </a:prstGeom>
        </p:spPr>
      </p:pic>
    </p:spTree>
    <p:extLst>
      <p:ext uri="{BB962C8B-B14F-4D97-AF65-F5344CB8AC3E}">
        <p14:creationId xmlns:p14="http://schemas.microsoft.com/office/powerpoint/2010/main" val="8462366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0" y="2581964"/>
            <a:ext cx="6286500" cy="1470025"/>
          </a:xfrm>
        </p:spPr>
        <p:txBody>
          <a:bodyPr vert="horz" lIns="91440" tIns="45720" rIns="91440" bIns="45720" rtlCol="0" anchor="ctr">
            <a:noAutofit/>
          </a:bodyPr>
          <a:lstStyle/>
          <a:p>
            <a:r>
              <a:rPr lang="es-MX" sz="2800" dirty="0">
                <a:solidFill>
                  <a:schemeClr val="accent1">
                    <a:lumMod val="75000"/>
                  </a:schemeClr>
                </a:solidFill>
              </a:rPr>
              <a:t>7. Reporte de Adeudos Entidades Públicas</a:t>
            </a:r>
          </a:p>
        </p:txBody>
      </p:sp>
      <p:sp>
        <p:nvSpPr>
          <p:cNvPr id="3" name="Subtítulo 2">
            <a:extLst>
              <a:ext uri="{FF2B5EF4-FFF2-40B4-BE49-F238E27FC236}">
                <a16:creationId xmlns:a16="http://schemas.microsoft.com/office/drawing/2014/main" id="{EE747FCE-125B-4640-8B4C-F91142F9D05E}"/>
              </a:ext>
            </a:extLst>
          </p:cNvPr>
          <p:cNvSpPr>
            <a:spLocks noGrp="1"/>
          </p:cNvSpPr>
          <p:nvPr>
            <p:ph type="subTitle" idx="1"/>
          </p:nvPr>
        </p:nvSpPr>
        <p:spPr>
          <a:xfrm>
            <a:off x="1177008" y="3753577"/>
            <a:ext cx="4184887" cy="596823"/>
          </a:xfrm>
        </p:spPr>
        <p:txBody>
          <a:bodyPr>
            <a:normAutofit/>
          </a:bodyPr>
          <a:lstStyle/>
          <a:p>
            <a:r>
              <a:rPr lang="es-MX" sz="2000" b="1" dirty="0"/>
              <a:t>Agosto 2021</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a:xfrm>
            <a:off x="2857500" y="6511765"/>
            <a:ext cx="34290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a:xfrm>
            <a:off x="8606275" y="6498944"/>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tx1">
                    <a:lumMod val="95000"/>
                    <a:lumOff val="5000"/>
                  </a:scheme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0" lang="en-US" sz="1100" b="0" i="0" u="none" strike="noStrike" kern="1200" cap="none" spc="0" normalizeH="0" baseline="0" noProof="0" dirty="0">
              <a:ln>
                <a:noFill/>
              </a:ln>
              <a:solidFill>
                <a:schemeClr val="tx1">
                  <a:lumMod val="95000"/>
                  <a:lumOff val="5000"/>
                </a:schemeClr>
              </a:solidFill>
              <a:effectLst/>
              <a:uLnTx/>
              <a:uFillTx/>
              <a:latin typeface="Prompt ExtraLight"/>
              <a:ea typeface="+mn-ea"/>
              <a:cs typeface="+mn-cs"/>
            </a:endParaRPr>
          </a:p>
        </p:txBody>
      </p:sp>
      <p:sp>
        <p:nvSpPr>
          <p:cNvPr id="6" name="Rectángulo 5">
            <a:extLst>
              <a:ext uri="{FF2B5EF4-FFF2-40B4-BE49-F238E27FC236}">
                <a16:creationId xmlns:a16="http://schemas.microsoft.com/office/drawing/2014/main" id="{AE8E05CB-14D8-43F6-AF8F-861C0C8F4B23}"/>
              </a:ext>
            </a:extLst>
          </p:cNvPr>
          <p:cNvSpPr/>
          <p:nvPr/>
        </p:nvSpPr>
        <p:spPr>
          <a:xfrm>
            <a:off x="670560" y="5557062"/>
            <a:ext cx="8019535" cy="1046440"/>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285750" indent="-285750" algn="just">
              <a:buBlip>
                <a:blip r:embed="rId3"/>
              </a:buBlip>
            </a:pPr>
            <a:r>
              <a:rPr lang="es-MX" sz="1400" dirty="0"/>
              <a:t>E</a:t>
            </a:r>
            <a:r>
              <a:rPr lang="es-MX" sz="1200" dirty="0"/>
              <a:t>n desahogo de </a:t>
            </a:r>
            <a:r>
              <a:rPr lang="es-MX" sz="1200" i="1" dirty="0"/>
              <a:t>punto siete </a:t>
            </a:r>
            <a:r>
              <a:rPr lang="es-MX" sz="1200" dirty="0"/>
              <a:t>del orden del día, el Director General del Instituto de Pensiones del Estado de Jalisco, Héctor Pizano Ramos, con fundamento en lo establecido en el artículo 154 fracción XXII de la Ley del Instituto de Pensiones del Estado de Jalisco, presenta el </a:t>
            </a:r>
            <a:r>
              <a:rPr lang="es-MX" sz="1200" i="1" dirty="0"/>
              <a:t>Reporte de Adeudos de Entidades Públicas a agosto de 2021</a:t>
            </a:r>
            <a:r>
              <a:rPr lang="es-MX" sz="1200" dirty="0"/>
              <a:t>, conforme al siguiente reporte general:</a:t>
            </a:r>
          </a:p>
          <a:p>
            <a:pPr marL="285750" indent="-285750" algn="just">
              <a:buBlip>
                <a:blip r:embed="rId3"/>
              </a:buBlip>
            </a:pPr>
            <a:endParaRPr lang="es-MX" sz="1200" dirty="0"/>
          </a:p>
        </p:txBody>
      </p:sp>
    </p:spTree>
    <p:extLst>
      <p:ext uri="{BB962C8B-B14F-4D97-AF65-F5344CB8AC3E}">
        <p14:creationId xmlns:p14="http://schemas.microsoft.com/office/powerpoint/2010/main" val="4082766066"/>
      </p:ext>
    </p:extLst>
  </p:cSld>
  <p:clrMapOvr>
    <a:overrideClrMapping bg1="lt1" tx1="dk1" bg2="lt2" tx2="dk2" accent1="accent1" accent2="accent2" accent3="accent3" accent4="accent4" accent5="accent5" accent6="accent6" hlink="hlink" folHlink="folHlink"/>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4807561" y="498555"/>
            <a:ext cx="4079963" cy="338554"/>
          </a:xfrm>
          <a:prstGeom prst="rect">
            <a:avLst/>
          </a:prstGeom>
        </p:spPr>
        <p:txBody>
          <a:bodyPr wrap="none">
            <a:spAutoFit/>
          </a:bodyPr>
          <a:lstStyle/>
          <a:p>
            <a:r>
              <a:rPr lang="es-MX" sz="1600" dirty="0">
                <a:solidFill>
                  <a:schemeClr val="accent1">
                    <a:lumMod val="50000"/>
                  </a:schemeClr>
                </a:solidFill>
              </a:rPr>
              <a:t>Comportamiento de Adeudos EPP 2021</a:t>
            </a:r>
          </a:p>
        </p:txBody>
      </p:sp>
      <p:pic>
        <p:nvPicPr>
          <p:cNvPr id="8" name="Imagen 7">
            <a:extLst>
              <a:ext uri="{FF2B5EF4-FFF2-40B4-BE49-F238E27FC236}">
                <a16:creationId xmlns:a16="http://schemas.microsoft.com/office/drawing/2014/main" id="{2DF91400-62F4-4C2E-8AA6-DA4AA25A893D}"/>
              </a:ext>
            </a:extLst>
          </p:cNvPr>
          <p:cNvPicPr>
            <a:picLocks noChangeAspect="1"/>
          </p:cNvPicPr>
          <p:nvPr/>
        </p:nvPicPr>
        <p:blipFill>
          <a:blip r:embed="rId2"/>
          <a:stretch>
            <a:fillRect/>
          </a:stretch>
        </p:blipFill>
        <p:spPr>
          <a:xfrm>
            <a:off x="2059185" y="4425615"/>
            <a:ext cx="5496752" cy="2121708"/>
          </a:xfrm>
          <a:prstGeom prst="rect">
            <a:avLst/>
          </a:prstGeom>
        </p:spPr>
      </p:pic>
      <p:graphicFrame>
        <p:nvGraphicFramePr>
          <p:cNvPr id="11" name="Gráfico 10">
            <a:extLst>
              <a:ext uri="{FF2B5EF4-FFF2-40B4-BE49-F238E27FC236}">
                <a16:creationId xmlns:a16="http://schemas.microsoft.com/office/drawing/2014/main" id="{A3E78E3E-6D6E-46F1-B0DC-C749266926EF}"/>
              </a:ext>
            </a:extLst>
          </p:cNvPr>
          <p:cNvGraphicFramePr>
            <a:graphicFrameLocks/>
          </p:cNvGraphicFramePr>
          <p:nvPr>
            <p:extLst>
              <p:ext uri="{D42A27DB-BD31-4B8C-83A1-F6EECF244321}">
                <p14:modId xmlns:p14="http://schemas.microsoft.com/office/powerpoint/2010/main" val="1958745716"/>
              </p:ext>
            </p:extLst>
          </p:nvPr>
        </p:nvGraphicFramePr>
        <p:xfrm>
          <a:off x="901516" y="1183577"/>
          <a:ext cx="7203635" cy="30996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936369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3844151" y="525810"/>
            <a:ext cx="5299849" cy="338554"/>
          </a:xfrm>
          <a:prstGeom prst="rect">
            <a:avLst/>
          </a:prstGeom>
        </p:spPr>
        <p:txBody>
          <a:bodyPr wrap="none">
            <a:spAutoFit/>
          </a:bodyPr>
          <a:lstStyle/>
          <a:p>
            <a:r>
              <a:rPr lang="es-MX" sz="1600" dirty="0">
                <a:solidFill>
                  <a:schemeClr val="accent1">
                    <a:lumMod val="50000"/>
                  </a:schemeClr>
                </a:solidFill>
              </a:rPr>
              <a:t>Estatus de Situación de Adeudos de EPP Adheridas</a:t>
            </a:r>
          </a:p>
        </p:txBody>
      </p:sp>
      <p:sp>
        <p:nvSpPr>
          <p:cNvPr id="10" name="CuadroTexto 9">
            <a:extLst>
              <a:ext uri="{FF2B5EF4-FFF2-40B4-BE49-F238E27FC236}">
                <a16:creationId xmlns:a16="http://schemas.microsoft.com/office/drawing/2014/main" id="{4477C260-DB6F-41E0-BFDD-2FE258E639FB}"/>
              </a:ext>
            </a:extLst>
          </p:cNvPr>
          <p:cNvSpPr txBox="1"/>
          <p:nvPr/>
        </p:nvSpPr>
        <p:spPr>
          <a:xfrm>
            <a:off x="984365" y="6147213"/>
            <a:ext cx="8098971" cy="400110"/>
          </a:xfrm>
          <a:prstGeom prst="rect">
            <a:avLst/>
          </a:prstGeom>
          <a:noFill/>
        </p:spPr>
        <p:txBody>
          <a:bodyPr wrap="square" rtlCol="0">
            <a:spAutoFit/>
          </a:bodyPr>
          <a:lstStyle/>
          <a:p>
            <a:r>
              <a:rPr lang="es-MX" sz="1000" b="1" i="1" dirty="0"/>
              <a:t>* </a:t>
            </a:r>
            <a:r>
              <a:rPr lang="es-MX" sz="1000" i="1" dirty="0"/>
              <a:t>No se cuantifican Grupo 16 de Policía Auxiliar, Grupo 20 de Policía Auxiliar y DARE Municipio de Zapotlán el Grande, ya que son entidades inactivas; sin embargo, aún presentan adeudo al Instituto. </a:t>
            </a:r>
          </a:p>
        </p:txBody>
      </p:sp>
      <p:graphicFrame>
        <p:nvGraphicFramePr>
          <p:cNvPr id="12" name="Gráfico 11">
            <a:extLst>
              <a:ext uri="{FF2B5EF4-FFF2-40B4-BE49-F238E27FC236}">
                <a16:creationId xmlns:a16="http://schemas.microsoft.com/office/drawing/2014/main" id="{8AA3F057-1143-4F88-93D5-E06231F0B85F}"/>
              </a:ext>
            </a:extLst>
          </p:cNvPr>
          <p:cNvGraphicFramePr>
            <a:graphicFrameLocks/>
          </p:cNvGraphicFramePr>
          <p:nvPr>
            <p:extLst>
              <p:ext uri="{D42A27DB-BD31-4B8C-83A1-F6EECF244321}">
                <p14:modId xmlns:p14="http://schemas.microsoft.com/office/powerpoint/2010/main" val="779342198"/>
              </p:ext>
            </p:extLst>
          </p:nvPr>
        </p:nvGraphicFramePr>
        <p:xfrm>
          <a:off x="1020592" y="1070095"/>
          <a:ext cx="7391400" cy="3422223"/>
        </p:xfrm>
        <a:graphic>
          <a:graphicData uri="http://schemas.openxmlformats.org/drawingml/2006/chart">
            <c:chart xmlns:c="http://schemas.openxmlformats.org/drawingml/2006/chart" xmlns:r="http://schemas.openxmlformats.org/officeDocument/2006/relationships" r:id="rId2"/>
          </a:graphicData>
        </a:graphic>
      </p:graphicFrame>
      <p:pic>
        <p:nvPicPr>
          <p:cNvPr id="13" name="Imagen 12">
            <a:extLst>
              <a:ext uri="{FF2B5EF4-FFF2-40B4-BE49-F238E27FC236}">
                <a16:creationId xmlns:a16="http://schemas.microsoft.com/office/drawing/2014/main" id="{750FF79F-47E4-4D47-82A2-6C46EC9B45B9}"/>
              </a:ext>
            </a:extLst>
          </p:cNvPr>
          <p:cNvPicPr>
            <a:picLocks noChangeAspect="1"/>
          </p:cNvPicPr>
          <p:nvPr/>
        </p:nvPicPr>
        <p:blipFill>
          <a:blip r:embed="rId3"/>
          <a:stretch>
            <a:fillRect/>
          </a:stretch>
        </p:blipFill>
        <p:spPr>
          <a:xfrm>
            <a:off x="1563004" y="4654948"/>
            <a:ext cx="6017992" cy="1449164"/>
          </a:xfrm>
          <a:prstGeom prst="rect">
            <a:avLst/>
          </a:prstGeom>
        </p:spPr>
      </p:pic>
    </p:spTree>
    <p:extLst>
      <p:ext uri="{BB962C8B-B14F-4D97-AF65-F5344CB8AC3E}">
        <p14:creationId xmlns:p14="http://schemas.microsoft.com/office/powerpoint/2010/main" val="36339008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03926" y="525810"/>
            <a:ext cx="1784463" cy="338554"/>
          </a:xfrm>
          <a:prstGeom prst="rect">
            <a:avLst/>
          </a:prstGeom>
        </p:spPr>
        <p:txBody>
          <a:bodyPr wrap="none">
            <a:spAutoFit/>
          </a:bodyPr>
          <a:lstStyle/>
          <a:p>
            <a:r>
              <a:rPr lang="es-MX" sz="1600" dirty="0">
                <a:solidFill>
                  <a:schemeClr val="accent1">
                    <a:lumMod val="50000"/>
                  </a:schemeClr>
                </a:solidFill>
              </a:rPr>
              <a:t>Proceso Jurídico</a:t>
            </a:r>
          </a:p>
        </p:txBody>
      </p:sp>
      <p:sp>
        <p:nvSpPr>
          <p:cNvPr id="10" name="CuadroTexto 9">
            <a:extLst>
              <a:ext uri="{FF2B5EF4-FFF2-40B4-BE49-F238E27FC236}">
                <a16:creationId xmlns:a16="http://schemas.microsoft.com/office/drawing/2014/main" id="{4477C260-DB6F-41E0-BFDD-2FE258E639FB}"/>
              </a:ext>
            </a:extLst>
          </p:cNvPr>
          <p:cNvSpPr txBox="1"/>
          <p:nvPr/>
        </p:nvSpPr>
        <p:spPr>
          <a:xfrm>
            <a:off x="984365" y="6147213"/>
            <a:ext cx="8098971" cy="400110"/>
          </a:xfrm>
          <a:prstGeom prst="rect">
            <a:avLst/>
          </a:prstGeom>
          <a:noFill/>
        </p:spPr>
        <p:txBody>
          <a:bodyPr wrap="square" rtlCol="0">
            <a:spAutoFit/>
          </a:bodyPr>
          <a:lstStyle/>
          <a:p>
            <a:r>
              <a:rPr lang="es-MX" sz="1000" b="1" i="1" dirty="0"/>
              <a:t>* </a:t>
            </a:r>
            <a:r>
              <a:rPr lang="es-MX" sz="1000" i="1" dirty="0"/>
              <a:t>No se cuantifican Grupo 16 de Policía Auxiliar, Grupo 20 de Policía Auxiliar y DARE Municipio de Zapotlán el Grande, ya que son entidades inactivas; sin embargo, aún presentan adeudo al Instituto. </a:t>
            </a:r>
          </a:p>
        </p:txBody>
      </p:sp>
      <p:pic>
        <p:nvPicPr>
          <p:cNvPr id="11" name="Imagen 10">
            <a:extLst>
              <a:ext uri="{FF2B5EF4-FFF2-40B4-BE49-F238E27FC236}">
                <a16:creationId xmlns:a16="http://schemas.microsoft.com/office/drawing/2014/main" id="{BE69C25B-FA6B-41C5-9C78-78A5854776D6}"/>
              </a:ext>
            </a:extLst>
          </p:cNvPr>
          <p:cNvPicPr>
            <a:picLocks noChangeAspect="1"/>
          </p:cNvPicPr>
          <p:nvPr/>
        </p:nvPicPr>
        <p:blipFill>
          <a:blip r:embed="rId2"/>
          <a:stretch>
            <a:fillRect/>
          </a:stretch>
        </p:blipFill>
        <p:spPr>
          <a:xfrm>
            <a:off x="64490" y="795225"/>
            <a:ext cx="9079510" cy="5388497"/>
          </a:xfrm>
          <a:prstGeom prst="rect">
            <a:avLst/>
          </a:prstGeom>
        </p:spPr>
      </p:pic>
    </p:spTree>
    <p:extLst>
      <p:ext uri="{BB962C8B-B14F-4D97-AF65-F5344CB8AC3E}">
        <p14:creationId xmlns:p14="http://schemas.microsoft.com/office/powerpoint/2010/main" val="26034436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03926" y="525810"/>
            <a:ext cx="1784463" cy="338554"/>
          </a:xfrm>
          <a:prstGeom prst="rect">
            <a:avLst/>
          </a:prstGeom>
        </p:spPr>
        <p:txBody>
          <a:bodyPr wrap="none">
            <a:spAutoFit/>
          </a:bodyPr>
          <a:lstStyle/>
          <a:p>
            <a:r>
              <a:rPr lang="es-MX" sz="1600" dirty="0">
                <a:solidFill>
                  <a:schemeClr val="accent1">
                    <a:lumMod val="50000"/>
                  </a:schemeClr>
                </a:solidFill>
              </a:rPr>
              <a:t>Proceso Jurídico</a:t>
            </a:r>
          </a:p>
        </p:txBody>
      </p:sp>
      <p:pic>
        <p:nvPicPr>
          <p:cNvPr id="8" name="Imagen 7">
            <a:extLst>
              <a:ext uri="{FF2B5EF4-FFF2-40B4-BE49-F238E27FC236}">
                <a16:creationId xmlns:a16="http://schemas.microsoft.com/office/drawing/2014/main" id="{339BEA98-3C48-49FB-97B4-ED50255D658D}"/>
              </a:ext>
            </a:extLst>
          </p:cNvPr>
          <p:cNvPicPr>
            <a:picLocks noChangeAspect="1"/>
          </p:cNvPicPr>
          <p:nvPr/>
        </p:nvPicPr>
        <p:blipFill>
          <a:blip r:embed="rId2"/>
          <a:stretch>
            <a:fillRect/>
          </a:stretch>
        </p:blipFill>
        <p:spPr>
          <a:xfrm>
            <a:off x="204537" y="1813841"/>
            <a:ext cx="8697078" cy="1689229"/>
          </a:xfrm>
          <a:prstGeom prst="rect">
            <a:avLst/>
          </a:prstGeom>
        </p:spPr>
      </p:pic>
      <p:pic>
        <p:nvPicPr>
          <p:cNvPr id="12" name="Imagen 11">
            <a:extLst>
              <a:ext uri="{FF2B5EF4-FFF2-40B4-BE49-F238E27FC236}">
                <a16:creationId xmlns:a16="http://schemas.microsoft.com/office/drawing/2014/main" id="{556A8D09-FA8B-4802-8705-3AB8B1500875}"/>
              </a:ext>
            </a:extLst>
          </p:cNvPr>
          <p:cNvPicPr>
            <a:picLocks noChangeAspect="1"/>
          </p:cNvPicPr>
          <p:nvPr/>
        </p:nvPicPr>
        <p:blipFill rotWithShape="1">
          <a:blip r:embed="rId3"/>
          <a:srcRect l="276" t="-233" r="-276" b="88682"/>
          <a:stretch/>
        </p:blipFill>
        <p:spPr>
          <a:xfrm>
            <a:off x="228601" y="1230313"/>
            <a:ext cx="8685046" cy="596228"/>
          </a:xfrm>
          <a:prstGeom prst="rect">
            <a:avLst/>
          </a:prstGeom>
        </p:spPr>
      </p:pic>
    </p:spTree>
    <p:extLst>
      <p:ext uri="{BB962C8B-B14F-4D97-AF65-F5344CB8AC3E}">
        <p14:creationId xmlns:p14="http://schemas.microsoft.com/office/powerpoint/2010/main" val="35212580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597659" y="407992"/>
            <a:ext cx="1292341" cy="338554"/>
          </a:xfrm>
          <a:prstGeom prst="rect">
            <a:avLst/>
          </a:prstGeom>
        </p:spPr>
        <p:txBody>
          <a:bodyPr wrap="none">
            <a:spAutoFit/>
          </a:bodyPr>
          <a:lstStyle/>
          <a:p>
            <a:r>
              <a:rPr lang="es-MX" sz="1600" dirty="0">
                <a:solidFill>
                  <a:schemeClr val="accent1">
                    <a:lumMod val="50000"/>
                  </a:schemeClr>
                </a:solidFill>
              </a:rPr>
              <a:t>Requeridos</a:t>
            </a:r>
          </a:p>
        </p:txBody>
      </p:sp>
      <p:pic>
        <p:nvPicPr>
          <p:cNvPr id="10" name="Imagen 9">
            <a:extLst>
              <a:ext uri="{FF2B5EF4-FFF2-40B4-BE49-F238E27FC236}">
                <a16:creationId xmlns:a16="http://schemas.microsoft.com/office/drawing/2014/main" id="{45CB5C39-6A48-408E-A6DC-5E0386A15A5B}"/>
              </a:ext>
            </a:extLst>
          </p:cNvPr>
          <p:cNvPicPr>
            <a:picLocks noChangeAspect="1"/>
          </p:cNvPicPr>
          <p:nvPr/>
        </p:nvPicPr>
        <p:blipFill>
          <a:blip r:embed="rId2"/>
          <a:stretch>
            <a:fillRect/>
          </a:stretch>
        </p:blipFill>
        <p:spPr>
          <a:xfrm>
            <a:off x="254000" y="746546"/>
            <a:ext cx="8636000" cy="5364907"/>
          </a:xfrm>
          <a:prstGeom prst="rect">
            <a:avLst/>
          </a:prstGeom>
        </p:spPr>
      </p:pic>
    </p:spTree>
    <p:extLst>
      <p:ext uri="{BB962C8B-B14F-4D97-AF65-F5344CB8AC3E}">
        <p14:creationId xmlns:p14="http://schemas.microsoft.com/office/powerpoint/2010/main" val="264156840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5913141" y="568911"/>
            <a:ext cx="3079689" cy="338554"/>
          </a:xfrm>
          <a:prstGeom prst="rect">
            <a:avLst/>
          </a:prstGeom>
        </p:spPr>
        <p:txBody>
          <a:bodyPr wrap="none">
            <a:spAutoFit/>
          </a:bodyPr>
          <a:lstStyle/>
          <a:p>
            <a:r>
              <a:rPr lang="es-MX" sz="1600" dirty="0">
                <a:solidFill>
                  <a:schemeClr val="accent1">
                    <a:lumMod val="50000"/>
                  </a:schemeClr>
                </a:solidFill>
              </a:rPr>
              <a:t>Incumplimiento de Convenios</a:t>
            </a:r>
          </a:p>
        </p:txBody>
      </p:sp>
      <p:sp>
        <p:nvSpPr>
          <p:cNvPr id="8" name="Rectángulo 7">
            <a:extLst>
              <a:ext uri="{FF2B5EF4-FFF2-40B4-BE49-F238E27FC236}">
                <a16:creationId xmlns:a16="http://schemas.microsoft.com/office/drawing/2014/main" id="{BF75A0F2-9673-4FAA-8E5D-B0FA66355552}"/>
              </a:ext>
            </a:extLst>
          </p:cNvPr>
          <p:cNvSpPr/>
          <p:nvPr/>
        </p:nvSpPr>
        <p:spPr>
          <a:xfrm>
            <a:off x="3111824" y="3711357"/>
            <a:ext cx="2759386" cy="77855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Adeudo Total Exigible = $1´109,176,570</a:t>
            </a:r>
          </a:p>
        </p:txBody>
      </p:sp>
      <p:pic>
        <p:nvPicPr>
          <p:cNvPr id="11" name="Imagen 10">
            <a:extLst>
              <a:ext uri="{FF2B5EF4-FFF2-40B4-BE49-F238E27FC236}">
                <a16:creationId xmlns:a16="http://schemas.microsoft.com/office/drawing/2014/main" id="{2EB51261-6044-4B22-8806-1B378EC13C9C}"/>
              </a:ext>
            </a:extLst>
          </p:cNvPr>
          <p:cNvPicPr>
            <a:picLocks noChangeAspect="1"/>
          </p:cNvPicPr>
          <p:nvPr/>
        </p:nvPicPr>
        <p:blipFill>
          <a:blip r:embed="rId2"/>
          <a:stretch>
            <a:fillRect/>
          </a:stretch>
        </p:blipFill>
        <p:spPr>
          <a:xfrm>
            <a:off x="115792" y="1118146"/>
            <a:ext cx="8912416" cy="2382530"/>
          </a:xfrm>
          <a:prstGeom prst="rect">
            <a:avLst/>
          </a:prstGeom>
        </p:spPr>
      </p:pic>
    </p:spTree>
    <p:extLst>
      <p:ext uri="{BB962C8B-B14F-4D97-AF65-F5344CB8AC3E}">
        <p14:creationId xmlns:p14="http://schemas.microsoft.com/office/powerpoint/2010/main" val="1115031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EFD18299-7D99-4C7E-B92F-A516BF666A05}"/>
              </a:ext>
            </a:extLst>
          </p:cNvPr>
          <p:cNvSpPr>
            <a:spLocks noGrp="1"/>
          </p:cNvSpPr>
          <p:nvPr>
            <p:ph type="sldNum" sz="quarter" idx="4"/>
          </p:nvPr>
        </p:nvSpPr>
        <p:spPr>
          <a:xfrm>
            <a:off x="7021032" y="6537508"/>
            <a:ext cx="21336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Título 2">
            <a:extLst>
              <a:ext uri="{FF2B5EF4-FFF2-40B4-BE49-F238E27FC236}">
                <a16:creationId xmlns:a16="http://schemas.microsoft.com/office/drawing/2014/main" id="{1D4092BF-EA28-472F-BBCB-D67D77A32E04}"/>
              </a:ext>
            </a:extLst>
          </p:cNvPr>
          <p:cNvSpPr>
            <a:spLocks noGrp="1"/>
          </p:cNvSpPr>
          <p:nvPr>
            <p:ph type="title"/>
          </p:nvPr>
        </p:nvSpPr>
        <p:spPr>
          <a:xfrm>
            <a:off x="1691015" y="16552"/>
            <a:ext cx="7452986" cy="445059"/>
          </a:xfrm>
        </p:spPr>
        <p:txBody>
          <a:bodyPr/>
          <a:lstStyle/>
          <a:p>
            <a:r>
              <a:rPr lang="es-MX" dirty="0"/>
              <a:t>Estados Financieros Agosto 2021 </a:t>
            </a:r>
            <a:endParaRPr lang="es-MX" b="0" dirty="0"/>
          </a:p>
        </p:txBody>
      </p:sp>
      <p:sp>
        <p:nvSpPr>
          <p:cNvPr id="4" name="Marcador de pie de página 3">
            <a:extLst>
              <a:ext uri="{FF2B5EF4-FFF2-40B4-BE49-F238E27FC236}">
                <a16:creationId xmlns:a16="http://schemas.microsoft.com/office/drawing/2014/main" id="{EACDBAB3-1DD7-452E-B6EB-FBE396516BB7}"/>
              </a:ext>
            </a:extLst>
          </p:cNvPr>
          <p:cNvSpPr>
            <a:spLocks noGrp="1"/>
          </p:cNvSpPr>
          <p:nvPr>
            <p:ph type="ftr" sz="quarter" idx="3"/>
          </p:nvPr>
        </p:nvSpPr>
        <p:spPr>
          <a:xfrm>
            <a:off x="2872427" y="6492875"/>
            <a:ext cx="3399146"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09/2021 del 29 de Septiembre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6" name="Marcador de número de diapositiva 2">
            <a:extLst>
              <a:ext uri="{FF2B5EF4-FFF2-40B4-BE49-F238E27FC236}">
                <a16:creationId xmlns:a16="http://schemas.microsoft.com/office/drawing/2014/main" id="{FF7C1F9A-A097-4A5E-B6F2-585566150990}"/>
              </a:ext>
            </a:extLst>
          </p:cNvPr>
          <p:cNvSpPr txBox="1">
            <a:spLocks/>
          </p:cNvSpPr>
          <p:nvPr/>
        </p:nvSpPr>
        <p:spPr>
          <a:xfrm>
            <a:off x="0" y="0"/>
            <a:ext cx="0" cy="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3">
            <a:extLst>
              <a:ext uri="{FF2B5EF4-FFF2-40B4-BE49-F238E27FC236}">
                <a16:creationId xmlns:a16="http://schemas.microsoft.com/office/drawing/2014/main" id="{66914799-704D-4F3A-9BB2-61DEFFCE2A71}"/>
              </a:ext>
            </a:extLst>
          </p:cNvPr>
          <p:cNvSpPr txBox="1">
            <a:spLocks/>
          </p:cNvSpPr>
          <p:nvPr/>
        </p:nvSpPr>
        <p:spPr>
          <a:xfrm>
            <a:off x="0" y="0"/>
            <a:ext cx="0" cy="0"/>
          </a:xfrm>
          <a:prstGeom prst="rect">
            <a:avLst/>
          </a:prstGeom>
        </p:spPr>
        <p:txBody>
          <a:bodyPr vert="horz" lIns="91440" tIns="45720" rIns="91440" bIns="45720" rtlCol="0" anchor="ctr">
            <a:noAutofit/>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1900" b="1" i="0" u="none" strike="noStrike" kern="1200" cap="none" spc="0" normalizeH="0" baseline="0" noProof="0" dirty="0">
                <a:ln>
                  <a:noFill/>
                </a:ln>
                <a:solidFill>
                  <a:prstClr val="white"/>
                </a:solidFill>
                <a:effectLst/>
                <a:uLnTx/>
                <a:uFillTx/>
                <a:latin typeface="Arial Nova Light"/>
                <a:ea typeface="+mj-ea"/>
                <a:cs typeface="+mj-cs"/>
              </a:rPr>
              <a:t>Estados Financieros</a:t>
            </a:r>
          </a:p>
        </p:txBody>
      </p:sp>
      <p:sp>
        <p:nvSpPr>
          <p:cNvPr id="10" name="17 CuadroTexto">
            <a:extLst>
              <a:ext uri="{FF2B5EF4-FFF2-40B4-BE49-F238E27FC236}">
                <a16:creationId xmlns:a16="http://schemas.microsoft.com/office/drawing/2014/main" id="{13329BBA-FD5A-4593-9404-3CE49E918472}"/>
              </a:ext>
            </a:extLst>
          </p:cNvPr>
          <p:cNvSpPr txBox="1"/>
          <p:nvPr/>
        </p:nvSpPr>
        <p:spPr>
          <a:xfrm>
            <a:off x="7940470" y="6246700"/>
            <a:ext cx="778989"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000" b="1" i="0" u="none" strike="noStrike" kern="1200" cap="none" spc="0" normalizeH="0" baseline="0" noProof="0" dirty="0">
                <a:ln>
                  <a:noFill/>
                </a:ln>
                <a:solidFill>
                  <a:prstClr val="white">
                    <a:lumMod val="50000"/>
                  </a:prstClr>
                </a:solidFill>
                <a:effectLst/>
                <a:uLnTx/>
                <a:uFillTx/>
                <a:latin typeface="Prompt ExtraLight"/>
                <a:ea typeface="+mn-ea"/>
                <a:cs typeface="+mn-cs"/>
              </a:rPr>
              <a:t>Reserva Técnica</a:t>
            </a:r>
          </a:p>
        </p:txBody>
      </p:sp>
      <p:sp>
        <p:nvSpPr>
          <p:cNvPr id="12" name="17 CuadroTexto">
            <a:extLst>
              <a:ext uri="{FF2B5EF4-FFF2-40B4-BE49-F238E27FC236}">
                <a16:creationId xmlns:a16="http://schemas.microsoft.com/office/drawing/2014/main" id="{BDE3F123-01A2-49F5-B7F4-5386613C3420}"/>
              </a:ext>
            </a:extLst>
          </p:cNvPr>
          <p:cNvSpPr txBox="1"/>
          <p:nvPr/>
        </p:nvSpPr>
        <p:spPr>
          <a:xfrm>
            <a:off x="7214262" y="6237289"/>
            <a:ext cx="815931" cy="55399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000" b="1" i="0" u="none" strike="noStrike" kern="1200" cap="none" spc="0" normalizeH="0" baseline="0" noProof="0" dirty="0">
                <a:ln>
                  <a:noFill/>
                </a:ln>
                <a:solidFill>
                  <a:prstClr val="white">
                    <a:lumMod val="50000"/>
                  </a:prstClr>
                </a:solidFill>
                <a:effectLst/>
                <a:uLnTx/>
                <a:uFillTx/>
                <a:latin typeface="Prompt ExtraLight"/>
                <a:ea typeface="+mn-ea"/>
                <a:cs typeface="+mn-cs"/>
              </a:rPr>
              <a:t>Resumen Ejecutivo Financiero</a:t>
            </a:r>
          </a:p>
        </p:txBody>
      </p:sp>
      <p:sp>
        <p:nvSpPr>
          <p:cNvPr id="16" name="CuadroTexto 15">
            <a:extLst>
              <a:ext uri="{FF2B5EF4-FFF2-40B4-BE49-F238E27FC236}">
                <a16:creationId xmlns:a16="http://schemas.microsoft.com/office/drawing/2014/main" id="{01F60250-CDEB-42C3-BBB7-2C0734E8628D}"/>
              </a:ext>
            </a:extLst>
          </p:cNvPr>
          <p:cNvSpPr txBox="1"/>
          <p:nvPr/>
        </p:nvSpPr>
        <p:spPr>
          <a:xfrm>
            <a:off x="4572000" y="461611"/>
            <a:ext cx="4582632" cy="338554"/>
          </a:xfrm>
          <a:prstGeom prst="rect">
            <a:avLst/>
          </a:prstGeom>
          <a:no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MX" sz="1600" i="0" u="none" strike="noStrike" kern="1200" cap="none" spc="0" normalizeH="0" baseline="0" noProof="0" dirty="0">
                <a:ln>
                  <a:noFill/>
                </a:ln>
                <a:solidFill>
                  <a:srgbClr val="AD84C6">
                    <a:lumMod val="50000"/>
                  </a:srgbClr>
                </a:solidFill>
                <a:effectLst/>
                <a:uLnTx/>
                <a:uFillTx/>
                <a:latin typeface="Prompt ExtraLight"/>
                <a:ea typeface="+mn-ea"/>
                <a:cs typeface="+mn-cs"/>
              </a:rPr>
              <a:t>Flujo de Efectivo Julio – Agosto 2021</a:t>
            </a:r>
          </a:p>
        </p:txBody>
      </p:sp>
      <p:pic>
        <p:nvPicPr>
          <p:cNvPr id="14" name="Imagen 13" descr="Un letrero de color negro&#10;&#10;Descripción generada automáticamente con confianza baja">
            <a:hlinkClick r:id="rId2" action="ppaction://hlinkfile"/>
            <a:extLst>
              <a:ext uri="{FF2B5EF4-FFF2-40B4-BE49-F238E27FC236}">
                <a16:creationId xmlns:a16="http://schemas.microsoft.com/office/drawing/2014/main" id="{8BC376DC-4CC8-4C85-9E07-875FEFF320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1411" y="5385017"/>
            <a:ext cx="1001631" cy="1001631"/>
          </a:xfrm>
          <a:prstGeom prst="rect">
            <a:avLst/>
          </a:prstGeom>
        </p:spPr>
      </p:pic>
      <p:pic>
        <p:nvPicPr>
          <p:cNvPr id="15" name="Imagen 14" descr="Un letrero de color negro&#10;&#10;Descripción generada automáticamente con confianza baja">
            <a:hlinkClick r:id="rId4" action="ppaction://hlinkpres?slideindex=1&amp;slidetitle="/>
            <a:extLst>
              <a:ext uri="{FF2B5EF4-FFF2-40B4-BE49-F238E27FC236}">
                <a16:creationId xmlns:a16="http://schemas.microsoft.com/office/drawing/2014/main" id="{4323B1F5-13FB-4C38-94D7-E1B13AFA88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9148" y="5360973"/>
            <a:ext cx="1001631" cy="1001631"/>
          </a:xfrm>
          <a:prstGeom prst="rect">
            <a:avLst/>
          </a:prstGeom>
        </p:spPr>
      </p:pic>
      <p:pic>
        <p:nvPicPr>
          <p:cNvPr id="17" name="Imagen 16">
            <a:extLst>
              <a:ext uri="{FF2B5EF4-FFF2-40B4-BE49-F238E27FC236}">
                <a16:creationId xmlns:a16="http://schemas.microsoft.com/office/drawing/2014/main" id="{3F368447-E2C1-470E-9B8E-7F88CB1B56BA}"/>
              </a:ext>
            </a:extLst>
          </p:cNvPr>
          <p:cNvPicPr>
            <a:picLocks noChangeAspect="1"/>
          </p:cNvPicPr>
          <p:nvPr/>
        </p:nvPicPr>
        <p:blipFill rotWithShape="1">
          <a:blip r:embed="rId5">
            <a:clrChange>
              <a:clrFrom>
                <a:srgbClr val="FFFFFF"/>
              </a:clrFrom>
              <a:clrTo>
                <a:srgbClr val="FFFFFF">
                  <a:alpha val="0"/>
                </a:srgbClr>
              </a:clrTo>
            </a:clrChange>
          </a:blip>
          <a:srcRect t="11425"/>
          <a:stretch/>
        </p:blipFill>
        <p:spPr>
          <a:xfrm>
            <a:off x="0" y="1161003"/>
            <a:ext cx="9168259" cy="3850459"/>
          </a:xfrm>
          <a:prstGeom prst="rect">
            <a:avLst/>
          </a:prstGeom>
        </p:spPr>
      </p:pic>
    </p:spTree>
    <p:extLst>
      <p:ext uri="{BB962C8B-B14F-4D97-AF65-F5344CB8AC3E}">
        <p14:creationId xmlns:p14="http://schemas.microsoft.com/office/powerpoint/2010/main" val="33762334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4559299" y="542685"/>
            <a:ext cx="4305987" cy="338554"/>
          </a:xfrm>
          <a:prstGeom prst="rect">
            <a:avLst/>
          </a:prstGeom>
        </p:spPr>
        <p:txBody>
          <a:bodyPr wrap="none">
            <a:spAutoFit/>
          </a:bodyPr>
          <a:lstStyle/>
          <a:p>
            <a:r>
              <a:rPr lang="es-MX" sz="1600" dirty="0">
                <a:solidFill>
                  <a:schemeClr val="accent1">
                    <a:lumMod val="50000"/>
                  </a:schemeClr>
                </a:solidFill>
              </a:rPr>
              <a:t>Histórico de Adeudos EPP con Convenios</a:t>
            </a:r>
          </a:p>
        </p:txBody>
      </p:sp>
      <p:sp>
        <p:nvSpPr>
          <p:cNvPr id="10" name="CuadroTexto 9">
            <a:extLst>
              <a:ext uri="{FF2B5EF4-FFF2-40B4-BE49-F238E27FC236}">
                <a16:creationId xmlns:a16="http://schemas.microsoft.com/office/drawing/2014/main" id="{9A7E370F-2497-4639-9D42-8E4C0C0D0234}"/>
              </a:ext>
            </a:extLst>
          </p:cNvPr>
          <p:cNvSpPr txBox="1"/>
          <p:nvPr/>
        </p:nvSpPr>
        <p:spPr>
          <a:xfrm>
            <a:off x="901148" y="5943376"/>
            <a:ext cx="7976152" cy="507831"/>
          </a:xfrm>
          <a:prstGeom prst="rect">
            <a:avLst/>
          </a:prstGeom>
          <a:noFill/>
        </p:spPr>
        <p:txBody>
          <a:bodyPr wrap="square" rtlCol="0">
            <a:spAutoFit/>
          </a:bodyPr>
          <a:lstStyle/>
          <a:p>
            <a:r>
              <a:rPr lang="es-MX" sz="900" dirty="0"/>
              <a:t>*</a:t>
            </a:r>
            <a:r>
              <a:rPr lang="es-MX" sz="900" i="1" dirty="0"/>
              <a:t>1. Los saldos de convenio de los ejercicios 2016 a 2020 son al 31 de diciembre; respecto de 2021 el saldo es el reflejado al 31 de agosto.</a:t>
            </a:r>
          </a:p>
          <a:p>
            <a:pPr algn="just"/>
            <a:r>
              <a:rPr lang="es-MX" sz="900" i="1" dirty="0"/>
              <a:t>*2. El total de EPP (Entidades Públicas Patronales) no  corresponde a una sumatoria debido a que una EPP puede tener convenio vigente y encontrarse en carteta jurídica o requerida. </a:t>
            </a:r>
          </a:p>
        </p:txBody>
      </p:sp>
      <p:pic>
        <p:nvPicPr>
          <p:cNvPr id="12" name="Imagen 11">
            <a:extLst>
              <a:ext uri="{FF2B5EF4-FFF2-40B4-BE49-F238E27FC236}">
                <a16:creationId xmlns:a16="http://schemas.microsoft.com/office/drawing/2014/main" id="{0ED1538D-265F-4C4D-8126-A51E6C4B1E93}"/>
              </a:ext>
            </a:extLst>
          </p:cNvPr>
          <p:cNvPicPr>
            <a:picLocks noChangeAspect="1"/>
          </p:cNvPicPr>
          <p:nvPr/>
        </p:nvPicPr>
        <p:blipFill>
          <a:blip r:embed="rId2"/>
          <a:stretch>
            <a:fillRect/>
          </a:stretch>
        </p:blipFill>
        <p:spPr>
          <a:xfrm>
            <a:off x="89728" y="946577"/>
            <a:ext cx="8935001" cy="2000526"/>
          </a:xfrm>
          <a:prstGeom prst="rect">
            <a:avLst/>
          </a:prstGeom>
        </p:spPr>
      </p:pic>
      <p:pic>
        <p:nvPicPr>
          <p:cNvPr id="2" name="Imagen 1">
            <a:extLst>
              <a:ext uri="{FF2B5EF4-FFF2-40B4-BE49-F238E27FC236}">
                <a16:creationId xmlns:a16="http://schemas.microsoft.com/office/drawing/2014/main" id="{0CC61182-0AAA-4633-BDEB-401D54490ABB}"/>
              </a:ext>
            </a:extLst>
          </p:cNvPr>
          <p:cNvPicPr>
            <a:picLocks noChangeAspect="1"/>
          </p:cNvPicPr>
          <p:nvPr/>
        </p:nvPicPr>
        <p:blipFill rotWithShape="1">
          <a:blip r:embed="rId3"/>
          <a:srcRect t="5890"/>
          <a:stretch/>
        </p:blipFill>
        <p:spPr>
          <a:xfrm>
            <a:off x="901148" y="3043219"/>
            <a:ext cx="7708771" cy="2804041"/>
          </a:xfrm>
          <a:prstGeom prst="rect">
            <a:avLst/>
          </a:prstGeom>
        </p:spPr>
      </p:pic>
    </p:spTree>
    <p:extLst>
      <p:ext uri="{BB962C8B-B14F-4D97-AF65-F5344CB8AC3E}">
        <p14:creationId xmlns:p14="http://schemas.microsoft.com/office/powerpoint/2010/main" val="1047066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0" y="2581964"/>
            <a:ext cx="6286500" cy="1470025"/>
          </a:xfrm>
        </p:spPr>
        <p:txBody>
          <a:bodyPr vert="horz" lIns="91440" tIns="45720" rIns="91440" bIns="45720" rtlCol="0" anchor="ctr">
            <a:noAutofit/>
          </a:bodyPr>
          <a:lstStyle/>
          <a:p>
            <a:r>
              <a:rPr lang="es-MX" sz="2800" dirty="0">
                <a:solidFill>
                  <a:schemeClr val="accent1">
                    <a:lumMod val="75000"/>
                  </a:schemeClr>
                </a:solidFill>
              </a:rPr>
              <a:t>8. Asuntos Varios</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a:xfrm>
            <a:off x="2857500" y="6511765"/>
            <a:ext cx="34290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a:xfrm>
            <a:off x="8606275" y="6498944"/>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tx1">
                    <a:lumMod val="95000"/>
                    <a:lumOff val="5000"/>
                  </a:scheme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US" sz="1100" b="0" i="0" u="none" strike="noStrike" kern="1200" cap="none" spc="0" normalizeH="0" baseline="0" noProof="0" dirty="0">
              <a:ln>
                <a:noFill/>
              </a:ln>
              <a:solidFill>
                <a:schemeClr val="tx1">
                  <a:lumMod val="95000"/>
                  <a:lumOff val="5000"/>
                </a:schemeClr>
              </a:solidFill>
              <a:effectLst/>
              <a:uLnTx/>
              <a:uFillTx/>
              <a:latin typeface="Prompt ExtraLight"/>
              <a:ea typeface="+mn-ea"/>
              <a:cs typeface="+mn-cs"/>
            </a:endParaRPr>
          </a:p>
        </p:txBody>
      </p:sp>
    </p:spTree>
    <p:extLst>
      <p:ext uri="{BB962C8B-B14F-4D97-AF65-F5344CB8AC3E}">
        <p14:creationId xmlns:p14="http://schemas.microsoft.com/office/powerpoint/2010/main" val="16966454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CA3AAEA-E427-4A63-A2E3-B59B7EFD8C82}"/>
              </a:ext>
            </a:extLst>
          </p:cNvPr>
          <p:cNvSpPr>
            <a:spLocks noGrp="1"/>
          </p:cNvSpPr>
          <p:nvPr>
            <p:ph type="sldNum" sz="quarter" idx="4"/>
          </p:nvPr>
        </p:nvSpPr>
        <p:spPr/>
        <p:txBody>
          <a:bodyPr/>
          <a:lstStyle/>
          <a:p>
            <a:fld id="{08DCC1CA-BC64-9342-9FC6-0A703FD15379}" type="slidenum">
              <a:rPr lang="en-US" smtClean="0"/>
              <a:pPr/>
              <a:t>62</a:t>
            </a:fld>
            <a:endParaRPr lang="en-US" dirty="0"/>
          </a:p>
        </p:txBody>
      </p:sp>
      <p:sp>
        <p:nvSpPr>
          <p:cNvPr id="3" name="Título 2">
            <a:extLst>
              <a:ext uri="{FF2B5EF4-FFF2-40B4-BE49-F238E27FC236}">
                <a16:creationId xmlns:a16="http://schemas.microsoft.com/office/drawing/2014/main" id="{117A9A97-83D6-40F4-865B-25C84A551298}"/>
              </a:ext>
            </a:extLst>
          </p:cNvPr>
          <p:cNvSpPr>
            <a:spLocks noGrp="1"/>
          </p:cNvSpPr>
          <p:nvPr>
            <p:ph type="title"/>
          </p:nvPr>
        </p:nvSpPr>
        <p:spPr/>
        <p:txBody>
          <a:bodyPr/>
          <a:lstStyle/>
          <a:p>
            <a:r>
              <a:rPr lang="es-MX" dirty="0"/>
              <a:t>Asuntos Varios</a:t>
            </a:r>
          </a:p>
        </p:txBody>
      </p:sp>
      <p:sp>
        <p:nvSpPr>
          <p:cNvPr id="4" name="Marcador de pie de página 3">
            <a:extLst>
              <a:ext uri="{FF2B5EF4-FFF2-40B4-BE49-F238E27FC236}">
                <a16:creationId xmlns:a16="http://schemas.microsoft.com/office/drawing/2014/main" id="{B88322A9-EFCB-4B5B-A981-8C9D6C8AE02C}"/>
              </a:ext>
            </a:extLst>
          </p:cNvPr>
          <p:cNvSpPr>
            <a:spLocks noGrp="1"/>
          </p:cNvSpPr>
          <p:nvPr>
            <p:ph type="ftr" sz="quarter" idx="3"/>
          </p:nvPr>
        </p:nvSpPr>
        <p:spPr/>
        <p:txBody>
          <a:bodyPr/>
          <a:lstStyle/>
          <a:p>
            <a:r>
              <a:rPr lang="es-MX"/>
              <a:t>Sesión Ordinaria 09/2021 del 29 de Septiembre de 2021</a:t>
            </a:r>
            <a:endParaRPr lang="es-MX" dirty="0"/>
          </a:p>
        </p:txBody>
      </p:sp>
      <p:sp>
        <p:nvSpPr>
          <p:cNvPr id="5" name="Marcador de contenido 4">
            <a:extLst>
              <a:ext uri="{FF2B5EF4-FFF2-40B4-BE49-F238E27FC236}">
                <a16:creationId xmlns:a16="http://schemas.microsoft.com/office/drawing/2014/main" id="{93963E22-7747-47D2-B0B8-18BFBB6B8180}"/>
              </a:ext>
            </a:extLst>
          </p:cNvPr>
          <p:cNvSpPr>
            <a:spLocks noGrp="1"/>
          </p:cNvSpPr>
          <p:nvPr>
            <p:ph idx="1"/>
          </p:nvPr>
        </p:nvSpPr>
        <p:spPr/>
        <p:txBody>
          <a:bodyPr>
            <a:normAutofit/>
          </a:bodyPr>
          <a:lstStyle/>
          <a:p>
            <a:pPr>
              <a:buBlip>
                <a:blip r:embed="rId2"/>
              </a:buBlip>
            </a:pPr>
            <a:r>
              <a:rPr lang="es-MX" sz="2400" b="1" dirty="0"/>
              <a:t>Solicitud de Adecuación Salarial del OIC </a:t>
            </a:r>
          </a:p>
          <a:p>
            <a:pPr>
              <a:buBlip>
                <a:blip r:embed="rId2"/>
              </a:buBlip>
            </a:pPr>
            <a:endParaRPr lang="es-MX" sz="2400" b="1" dirty="0"/>
          </a:p>
          <a:p>
            <a:pPr>
              <a:buBlip>
                <a:blip r:embed="rId2"/>
              </a:buBlip>
            </a:pPr>
            <a:r>
              <a:rPr lang="es-MX" sz="2400" b="1" dirty="0"/>
              <a:t>Informe Municipio de Chapala</a:t>
            </a:r>
          </a:p>
          <a:p>
            <a:pPr>
              <a:buBlip>
                <a:blip r:embed="rId2"/>
              </a:buBlip>
            </a:pPr>
            <a:endParaRPr lang="es-MX" sz="2400" b="1" dirty="0"/>
          </a:p>
        </p:txBody>
      </p:sp>
      <p:sp>
        <p:nvSpPr>
          <p:cNvPr id="6" name="17 CuadroTexto">
            <a:extLst>
              <a:ext uri="{FF2B5EF4-FFF2-40B4-BE49-F238E27FC236}">
                <a16:creationId xmlns:a16="http://schemas.microsoft.com/office/drawing/2014/main" id="{C784ED3F-6D7B-4B63-85F3-718868DEBB53}"/>
              </a:ext>
            </a:extLst>
          </p:cNvPr>
          <p:cNvSpPr txBox="1"/>
          <p:nvPr/>
        </p:nvSpPr>
        <p:spPr>
          <a:xfrm>
            <a:off x="8036471" y="1268009"/>
            <a:ext cx="880042"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rPr>
              <a:t>Oficio de Solicitud</a:t>
            </a:r>
          </a:p>
        </p:txBody>
      </p:sp>
      <p:pic>
        <p:nvPicPr>
          <p:cNvPr id="7" name="Imagen 6" descr="Un letrero de color negro&#10;&#10;Descripción generada automáticamente con confianza baja">
            <a:hlinkClick r:id="rId3" action="ppaction://hlinkfile"/>
            <a:extLst>
              <a:ext uri="{FF2B5EF4-FFF2-40B4-BE49-F238E27FC236}">
                <a16:creationId xmlns:a16="http://schemas.microsoft.com/office/drawing/2014/main" id="{A95EF54E-7E5E-45A0-B8D9-8C1B0BA5A2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47126" y="769029"/>
            <a:ext cx="658731" cy="658731"/>
          </a:xfrm>
          <a:prstGeom prst="rect">
            <a:avLst/>
          </a:prstGeom>
        </p:spPr>
      </p:pic>
    </p:spTree>
    <p:extLst>
      <p:ext uri="{BB962C8B-B14F-4D97-AF65-F5344CB8AC3E}">
        <p14:creationId xmlns:p14="http://schemas.microsoft.com/office/powerpoint/2010/main" val="2341862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492875"/>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16907" y="6492875"/>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445059"/>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Agosto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4572000" y="471349"/>
            <a:ext cx="4582632" cy="338554"/>
          </a:xfrm>
          <a:prstGeom prst="rect">
            <a:avLst/>
          </a:prstGeom>
          <a:no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MX" sz="1600" i="0" u="none" strike="noStrike" kern="1200" cap="none" spc="0" normalizeH="0" baseline="0" noProof="0" dirty="0">
                <a:ln>
                  <a:noFill/>
                </a:ln>
                <a:solidFill>
                  <a:srgbClr val="AD84C6">
                    <a:lumMod val="50000"/>
                  </a:srgbClr>
                </a:solidFill>
                <a:effectLst/>
                <a:uLnTx/>
                <a:uFillTx/>
                <a:latin typeface="Prompt ExtraLight"/>
                <a:ea typeface="+mn-ea"/>
                <a:cs typeface="+mn-cs"/>
              </a:rPr>
              <a:t>Flujo de Efectivo </a:t>
            </a:r>
            <a:r>
              <a:rPr lang="es-MX" sz="1600" dirty="0">
                <a:solidFill>
                  <a:srgbClr val="AD84C6">
                    <a:lumMod val="50000"/>
                  </a:srgbClr>
                </a:solidFill>
                <a:latin typeface="Prompt ExtraLight"/>
              </a:rPr>
              <a:t>Julio</a:t>
            </a:r>
            <a:r>
              <a:rPr kumimoji="0" lang="es-MX" sz="1600" i="0" u="none" strike="noStrike" kern="1200" cap="none" spc="0" normalizeH="0" baseline="0" noProof="0" dirty="0">
                <a:ln>
                  <a:noFill/>
                </a:ln>
                <a:solidFill>
                  <a:srgbClr val="AD84C6">
                    <a:lumMod val="50000"/>
                  </a:srgbClr>
                </a:solidFill>
                <a:effectLst/>
                <a:uLnTx/>
                <a:uFillTx/>
                <a:latin typeface="Prompt ExtraLight"/>
                <a:ea typeface="+mn-ea"/>
                <a:cs typeface="+mn-cs"/>
              </a:rPr>
              <a:t> – Agosto 2021</a:t>
            </a:r>
          </a:p>
        </p:txBody>
      </p:sp>
      <p:pic>
        <p:nvPicPr>
          <p:cNvPr id="9" name="Imagen 8">
            <a:extLst>
              <a:ext uri="{FF2B5EF4-FFF2-40B4-BE49-F238E27FC236}">
                <a16:creationId xmlns:a16="http://schemas.microsoft.com/office/drawing/2014/main" id="{107CA01C-62B8-4791-BC85-018D734F8AB7}"/>
              </a:ext>
            </a:extLst>
          </p:cNvPr>
          <p:cNvPicPr>
            <a:picLocks noChangeAspect="1"/>
          </p:cNvPicPr>
          <p:nvPr/>
        </p:nvPicPr>
        <p:blipFill rotWithShape="1">
          <a:blip r:embed="rId2">
            <a:clrChange>
              <a:clrFrom>
                <a:srgbClr val="FFFFFF"/>
              </a:clrFrom>
              <a:clrTo>
                <a:srgbClr val="FFFFFF">
                  <a:alpha val="0"/>
                </a:srgbClr>
              </a:clrTo>
            </a:clrChange>
          </a:blip>
          <a:srcRect t="9059"/>
          <a:stretch/>
        </p:blipFill>
        <p:spPr>
          <a:xfrm>
            <a:off x="-16194" y="914400"/>
            <a:ext cx="9150831" cy="4835046"/>
          </a:xfrm>
          <a:prstGeom prst="rect">
            <a:avLst/>
          </a:prstGeom>
        </p:spPr>
      </p:pic>
    </p:spTree>
    <p:extLst>
      <p:ext uri="{BB962C8B-B14F-4D97-AF65-F5344CB8AC3E}">
        <p14:creationId xmlns:p14="http://schemas.microsoft.com/office/powerpoint/2010/main" val="353829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5790" y="6492875"/>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597192" y="6492875"/>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Agosto 2021</a:t>
            </a:r>
          </a:p>
        </p:txBody>
      </p:sp>
      <p:pic>
        <p:nvPicPr>
          <p:cNvPr id="10" name="Imagen 9">
            <a:extLst>
              <a:ext uri="{FF2B5EF4-FFF2-40B4-BE49-F238E27FC236}">
                <a16:creationId xmlns:a16="http://schemas.microsoft.com/office/drawing/2014/main" id="{EBA93F46-D2B5-4AFE-9827-3981DEB998A8}"/>
              </a:ext>
            </a:extLst>
          </p:cNvPr>
          <p:cNvPicPr>
            <a:picLocks noChangeAspect="1"/>
          </p:cNvPicPr>
          <p:nvPr/>
        </p:nvPicPr>
        <p:blipFill rotWithShape="1">
          <a:blip r:embed="rId2">
            <a:clrChange>
              <a:clrFrom>
                <a:srgbClr val="FFFFFF"/>
              </a:clrFrom>
              <a:clrTo>
                <a:srgbClr val="FFFFFF">
                  <a:alpha val="0"/>
                </a:srgbClr>
              </a:clrTo>
            </a:clrChange>
          </a:blip>
          <a:srcRect t="9811"/>
          <a:stretch/>
        </p:blipFill>
        <p:spPr>
          <a:xfrm>
            <a:off x="2162" y="1126983"/>
            <a:ext cx="9132755" cy="4847932"/>
          </a:xfrm>
          <a:prstGeom prst="rect">
            <a:avLst/>
          </a:prstGeom>
        </p:spPr>
      </p:pic>
      <p:sp>
        <p:nvSpPr>
          <p:cNvPr id="9" name="CuadroTexto 8">
            <a:extLst>
              <a:ext uri="{FF2B5EF4-FFF2-40B4-BE49-F238E27FC236}">
                <a16:creationId xmlns:a16="http://schemas.microsoft.com/office/drawing/2014/main" id="{E1FBDC51-046F-45C0-A74E-7686EE071306}"/>
              </a:ext>
            </a:extLst>
          </p:cNvPr>
          <p:cNvSpPr txBox="1"/>
          <p:nvPr/>
        </p:nvSpPr>
        <p:spPr>
          <a:xfrm>
            <a:off x="1563509" y="413794"/>
            <a:ext cx="7535285" cy="307777"/>
          </a:xfrm>
          <a:prstGeom prst="rect">
            <a:avLst/>
          </a:prstGeom>
          <a:noFill/>
        </p:spPr>
        <p:txBody>
          <a:bodyPr wrap="square">
            <a:spAutoFit/>
          </a:bodyPr>
          <a:lstStyle/>
          <a:p>
            <a:pPr algn="r"/>
            <a:r>
              <a:rPr lang="es-MX" sz="1400" dirty="0">
                <a:solidFill>
                  <a:schemeClr val="accent1">
                    <a:lumMod val="50000"/>
                  </a:schemeClr>
                </a:solidFill>
              </a:rPr>
              <a:t>Comparativo del Estado de Situación Financiera</a:t>
            </a:r>
            <a:endParaRPr lang="es-MX" sz="1400" dirty="0">
              <a:solidFill>
                <a:schemeClr val="accent1">
                  <a:lumMod val="50000"/>
                </a:schemeClr>
              </a:solidFill>
              <a:latin typeface="+mn-lt"/>
            </a:endParaRPr>
          </a:p>
        </p:txBody>
      </p:sp>
      <p:sp>
        <p:nvSpPr>
          <p:cNvPr id="11" name="CuadroTexto 10">
            <a:extLst>
              <a:ext uri="{FF2B5EF4-FFF2-40B4-BE49-F238E27FC236}">
                <a16:creationId xmlns:a16="http://schemas.microsoft.com/office/drawing/2014/main" id="{59F3417F-E328-4E2B-B4CF-2D87FF37E3EF}"/>
              </a:ext>
            </a:extLst>
          </p:cNvPr>
          <p:cNvSpPr txBox="1"/>
          <p:nvPr/>
        </p:nvSpPr>
        <p:spPr>
          <a:xfrm>
            <a:off x="176543" y="745110"/>
            <a:ext cx="4608214" cy="338554"/>
          </a:xfrm>
          <a:prstGeom prst="rect">
            <a:avLst/>
          </a:prstGeom>
          <a:noFill/>
        </p:spPr>
        <p:txBody>
          <a:bodyPr wrap="square">
            <a:spAutoFit/>
          </a:bodyPr>
          <a:lstStyle/>
          <a:p>
            <a:r>
              <a:rPr lang="es-MX" sz="1600" b="1" dirty="0">
                <a:solidFill>
                  <a:schemeClr val="accent1">
                    <a:lumMod val="50000"/>
                  </a:schemeClr>
                </a:solidFill>
              </a:rPr>
              <a:t>ACTIVO</a:t>
            </a:r>
            <a:endParaRPr lang="es-MX" sz="1600" dirty="0"/>
          </a:p>
        </p:txBody>
      </p:sp>
    </p:spTree>
    <p:extLst>
      <p:ext uri="{BB962C8B-B14F-4D97-AF65-F5344CB8AC3E}">
        <p14:creationId xmlns:p14="http://schemas.microsoft.com/office/powerpoint/2010/main" val="1230868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5582" y="6492875"/>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rPr>
              <a:t>Sesión Ordinaria 09/2021 del 29 de Septiembre de 2021</a:t>
            </a: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492875"/>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Agosto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3083296" y="451046"/>
            <a:ext cx="4521615" cy="338554"/>
          </a:xfrm>
          <a:prstGeom prst="rect">
            <a:avLst/>
          </a:prstGeom>
          <a:noFill/>
        </p:spPr>
        <p:txBody>
          <a:bodyPr wrap="square">
            <a:spAutoFit/>
          </a:bodyPr>
          <a:lstStyle/>
          <a:p>
            <a:pPr algn="r"/>
            <a:r>
              <a:rPr lang="es-MX" sz="1600" dirty="0">
                <a:solidFill>
                  <a:schemeClr val="accent1">
                    <a:lumMod val="50000"/>
                  </a:schemeClr>
                </a:solidFill>
                <a:latin typeface="+mn-lt"/>
              </a:rPr>
              <a:t>Anexos</a:t>
            </a:r>
          </a:p>
        </p:txBody>
      </p:sp>
      <p:pic>
        <p:nvPicPr>
          <p:cNvPr id="9" name="Imagen 8">
            <a:extLst>
              <a:ext uri="{FF2B5EF4-FFF2-40B4-BE49-F238E27FC236}">
                <a16:creationId xmlns:a16="http://schemas.microsoft.com/office/drawing/2014/main" id="{2C0BC832-AAAD-403C-B2E2-13E3A2FF0F84}"/>
              </a:ext>
            </a:extLst>
          </p:cNvPr>
          <p:cNvPicPr>
            <a:picLocks noChangeAspect="1"/>
          </p:cNvPicPr>
          <p:nvPr/>
        </p:nvPicPr>
        <p:blipFill>
          <a:blip r:embed="rId2"/>
          <a:stretch>
            <a:fillRect/>
          </a:stretch>
        </p:blipFill>
        <p:spPr>
          <a:xfrm>
            <a:off x="46922" y="798652"/>
            <a:ext cx="9042819" cy="4877869"/>
          </a:xfrm>
          <a:prstGeom prst="rect">
            <a:avLst/>
          </a:prstGeom>
        </p:spPr>
      </p:pic>
    </p:spTree>
    <p:extLst>
      <p:ext uri="{BB962C8B-B14F-4D97-AF65-F5344CB8AC3E}">
        <p14:creationId xmlns:p14="http://schemas.microsoft.com/office/powerpoint/2010/main" val="2996123532"/>
      </p:ext>
    </p:extLst>
  </p:cSld>
  <p:clrMapOvr>
    <a:masterClrMapping/>
  </p:clrMapOvr>
</p:sld>
</file>

<file path=ppt/theme/theme1.xml><?xml version="1.0" encoding="utf-8"?>
<a:theme xmlns:a="http://schemas.openxmlformats.org/drawingml/2006/main" name="1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Personalizado 6">
      <a:majorFont>
        <a:latin typeface="Tenorite"/>
        <a:ea typeface=""/>
        <a:cs typeface=""/>
      </a:majorFont>
      <a:minorFont>
        <a:latin typeface="Prompt ExtraLight"/>
        <a:ea typeface=""/>
        <a:cs typeface=""/>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26BFFD90-DB4A-4430-A758-8CF8B9B77286}" vid="{1F7936C4-BA8F-4675-8AEB-9A38D1EC11DC}"/>
    </a:ext>
  </a:extLst>
</a:theme>
</file>

<file path=ppt/theme/theme2.xml><?xml version="1.0" encoding="utf-8"?>
<a:theme xmlns:a="http://schemas.openxmlformats.org/drawingml/2006/main" name="Tema Sesiones">
  <a:themeElements>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Personalizado 6">
      <a:majorFont>
        <a:latin typeface="Tenorite"/>
        <a:ea typeface=""/>
        <a:cs typeface=""/>
      </a:majorFont>
      <a:minorFont>
        <a:latin typeface="Prompt ExtraLight"/>
        <a:ea typeface=""/>
        <a:cs typeface=""/>
      </a:minorFont>
    </a:fontScheme>
    <a:fmtScheme name="Reflejos">
      <a:fillStyleLst>
        <a:solidFill>
          <a:schemeClr val="phClr"/>
        </a:solidFill>
        <a:gradFill rotWithShape="1">
          <a:gsLst>
            <a:gs pos="0">
              <a:schemeClr val="phClr">
                <a:tint val="50000"/>
                <a:alpha val="100000"/>
                <a:satMod val="140000"/>
                <a:lumMod val="105000"/>
              </a:schemeClr>
            </a:gs>
            <a:gs pos="41000">
              <a:schemeClr val="phClr">
                <a:tint val="57000"/>
                <a:satMod val="160000"/>
                <a:lumMod val="99000"/>
              </a:schemeClr>
            </a:gs>
            <a:gs pos="100000">
              <a:schemeClr val="phClr">
                <a:tint val="80000"/>
                <a:satMod val="180000"/>
                <a:lumMod val="104000"/>
              </a:schemeClr>
            </a:gs>
          </a:gsLst>
          <a:lin ang="5400000" scaled="1"/>
        </a:gradFill>
        <a:gradFill rotWithShape="1">
          <a:gsLst>
            <a:gs pos="0">
              <a:schemeClr val="phClr">
                <a:tint val="97000"/>
                <a:satMod val="115000"/>
                <a:lumMod val="114000"/>
              </a:schemeClr>
            </a:gs>
            <a:gs pos="60000">
              <a:schemeClr val="phClr">
                <a:tint val="100000"/>
                <a:shade val="96000"/>
                <a:satMod val="100000"/>
                <a:lumMod val="108000"/>
              </a:schemeClr>
            </a:gs>
            <a:gs pos="100000">
              <a:schemeClr val="phClr">
                <a:shade val="91000"/>
                <a:sat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38100" dist="25400" dir="5400000" rotWithShape="0">
              <a:srgbClr val="000000">
                <a:alpha val="28000"/>
              </a:srgbClr>
            </a:outerShdw>
          </a:effectLst>
        </a:effectStyle>
        <a:effectStyle>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a:effectStyle>
        <a:effectStyle>
          <a:effectLst>
            <a:reflection blurRad="25400" stA="32000" endPos="28000" dist="8889" dir="5400000" sy="-100000" rotWithShape="0"/>
          </a:effectLst>
          <a:scene3d>
            <a:camera prst="orthographicFront">
              <a:rot lat="0" lon="0" rev="0"/>
            </a:camera>
            <a:lightRig rig="threePt" dir="t">
              <a:rot lat="0" lon="0" rev="4800000"/>
            </a:lightRig>
          </a:scene3d>
          <a:sp3d>
            <a:bevelT w="508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3.xml><?xml version="1.0" encoding="utf-8"?>
<a:theme xmlns:a="http://schemas.openxmlformats.org/drawingml/2006/main" name="plantilla ipejal 2019">
  <a:themeElements>
    <a:clrScheme name="Personalizado 3">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Personalizado 6">
      <a:majorFont>
        <a:latin typeface="Tenorite"/>
        <a:ea typeface=""/>
        <a:cs typeface=""/>
      </a:majorFont>
      <a:minorFont>
        <a:latin typeface="Prompt ExtraLight"/>
        <a:ea typeface=""/>
        <a:cs typeface=""/>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4.xml><?xml version="1.0" encoding="utf-8"?>
<a:theme xmlns:a="http://schemas.openxmlformats.org/drawingml/2006/main" name="1_plantilla ipejal 2019">
  <a:themeElements>
    <a:clrScheme name="Personalizado 3">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Personalizado 6">
      <a:majorFont>
        <a:latin typeface="Tenorite"/>
        <a:ea typeface=""/>
        <a:cs typeface=""/>
      </a:majorFont>
      <a:minorFont>
        <a:latin typeface="Prompt ExtraLight"/>
        <a:ea typeface=""/>
        <a:cs typeface=""/>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ppt/theme/themeOverride2.xml><?xml version="1.0" encoding="utf-8"?>
<a:themeOverride xmlns:a="http://schemas.openxmlformats.org/drawingml/2006/main">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ppt/theme/themeOverride3.xml><?xml version="1.0" encoding="utf-8"?>
<a:themeOverride xmlns:a="http://schemas.openxmlformats.org/drawingml/2006/main">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ppt/theme/themeOverride4.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ppt/theme/themeOverride7.xml><?xml version="1.0" encoding="utf-8"?>
<a:themeOverride xmlns:a="http://schemas.openxmlformats.org/drawingml/2006/main">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ppt/theme/themeOverride8.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Tema Sesiones</Template>
  <TotalTime>8162</TotalTime>
  <Words>2486</Words>
  <Application>Microsoft Office PowerPoint</Application>
  <PresentationFormat>Presentación en pantalla (4:3)</PresentationFormat>
  <Paragraphs>333</Paragraphs>
  <Slides>62</Slides>
  <Notes>0</Notes>
  <HiddenSlides>0</HiddenSlides>
  <MMClips>0</MMClips>
  <ScaleCrop>false</ScaleCrop>
  <HeadingPairs>
    <vt:vector size="6" baseType="variant">
      <vt:variant>
        <vt:lpstr>Fuentes usadas</vt:lpstr>
      </vt:variant>
      <vt:variant>
        <vt:i4>9</vt:i4>
      </vt:variant>
      <vt:variant>
        <vt:lpstr>Tema</vt:lpstr>
      </vt:variant>
      <vt:variant>
        <vt:i4>4</vt:i4>
      </vt:variant>
      <vt:variant>
        <vt:lpstr>Títulos de diapositiva</vt:lpstr>
      </vt:variant>
      <vt:variant>
        <vt:i4>62</vt:i4>
      </vt:variant>
    </vt:vector>
  </HeadingPairs>
  <TitlesOfParts>
    <vt:vector size="75" baseType="lpstr">
      <vt:lpstr>Abadi Extra Light</vt:lpstr>
      <vt:lpstr>Arial</vt:lpstr>
      <vt:lpstr>Arial Nova Light</vt:lpstr>
      <vt:lpstr>Calibri</vt:lpstr>
      <vt:lpstr>Estrangelo Edessa</vt:lpstr>
      <vt:lpstr>Prompt ExtraLight</vt:lpstr>
      <vt:lpstr>Prompt Light</vt:lpstr>
      <vt:lpstr>Tenorite</vt:lpstr>
      <vt:lpstr>Wingdings</vt:lpstr>
      <vt:lpstr>1_Tema Sesiones</vt:lpstr>
      <vt:lpstr>Tema Sesiones</vt:lpstr>
      <vt:lpstr>plantilla ipejal 2019</vt:lpstr>
      <vt:lpstr>1_plantilla ipejal 2019</vt:lpstr>
      <vt:lpstr>Sesión Ordinaria de Consejo Directivo</vt:lpstr>
      <vt:lpstr>ORDEN DEL DÍA 09/2021</vt:lpstr>
      <vt:lpstr>3. Discusión y en su caso Aprobación de Cuadro de Pensionados Efectos</vt:lpstr>
      <vt:lpstr>Cuadro de Pensionados Octubre 2021</vt:lpstr>
      <vt:lpstr>4. Discusión y en su caso Aprobación de los Estados Financieros</vt:lpstr>
      <vt:lpstr>Estados Financieros Agosto 2021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5. Reporte del Avance Presupuestal y de Préstamos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6. Reporte de la Cartera de Inversiones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7. Reporte de Adeudos Entidades Públicas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8. Asuntos Varios</vt:lpstr>
      <vt:lpstr>Asuntos Varios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Gonzalez Martinez, Maria del Carmen</dc:creator>
  <cp:lastModifiedBy>Gonzalez Martinez, Maria del Carmen</cp:lastModifiedBy>
  <cp:revision>262</cp:revision>
  <cp:lastPrinted>2021-06-30T16:55:35Z</cp:lastPrinted>
  <dcterms:created xsi:type="dcterms:W3CDTF">2021-03-16T17:19:45Z</dcterms:created>
  <dcterms:modified xsi:type="dcterms:W3CDTF">2021-10-22T15:01:15Z</dcterms:modified>
</cp:coreProperties>
</file>